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Condensed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jysqlF5y9emkLOzZvVi1IByYbM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8CA740-7FA8-40A3-B211-B82167EEAAC1}">
  <a:tblStyle styleId="{268CA740-7FA8-40A3-B211-B82167EEAAC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5"/>
          </a:solidFill>
        </a:fill>
      </a:tcStyle>
    </a:lastCol>
    <a:firstCol>
      <a:tcTxStyle b="on" i="off">
        <a:font>
          <a:latin typeface="Calibri"/>
          <a:ea typeface="Calibri"/>
          <a:cs typeface="Calibri"/>
        </a:font>
        <a:schemeClr val="lt1"/>
      </a:tcTxStyle>
      <a:tcStyle>
        <a:fill>
          <a:solidFill>
            <a:schemeClr val="accent5"/>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 styleId="{9588416D-9C19-4CFB-8C11-DA8A0BB65025}" styleName="Table_1">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CondensedLight-bold.fntdata"/><Relationship Id="rId10" Type="http://schemas.openxmlformats.org/officeDocument/2006/relationships/slide" Target="slides/slide5.xml"/><Relationship Id="rId32" Type="http://schemas.openxmlformats.org/officeDocument/2006/relationships/font" Target="fonts/RobotoCondensedLight-regular.fntdata"/><Relationship Id="rId13" Type="http://schemas.openxmlformats.org/officeDocument/2006/relationships/slide" Target="slides/slide8.xml"/><Relationship Id="rId35" Type="http://schemas.openxmlformats.org/officeDocument/2006/relationships/font" Target="fonts/RobotoCondensedLight-boldItalic.fntdata"/><Relationship Id="rId12" Type="http://schemas.openxmlformats.org/officeDocument/2006/relationships/slide" Target="slides/slide7.xml"/><Relationship Id="rId34" Type="http://schemas.openxmlformats.org/officeDocument/2006/relationships/font" Target="fonts/RobotoCondensedLight-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2" name="Google Shape;38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0" name="Google Shape;4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Thêm hình ảnh trước slides này (log in, tài khoản) hoặc video sau khi kết thúc trình bày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0" name="Google Shape;1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8"/>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0"/>
              </a:spcBef>
              <a:spcAft>
                <a:spcPts val="0"/>
              </a:spcAft>
              <a:buClr>
                <a:schemeClr val="dk1"/>
              </a:buClr>
              <a:buSzPts val="1400"/>
              <a:buChar char="○"/>
              <a:defRPr/>
            </a:lvl2pPr>
            <a:lvl3pPr indent="-317500" lvl="2" marL="1371600" algn="l">
              <a:lnSpc>
                <a:spcPct val="115000"/>
              </a:lnSpc>
              <a:spcBef>
                <a:spcPts val="0"/>
              </a:spcBef>
              <a:spcAft>
                <a:spcPts val="0"/>
              </a:spcAft>
              <a:buClr>
                <a:schemeClr val="dk1"/>
              </a:buClr>
              <a:buSzPts val="1400"/>
              <a:buChar char="■"/>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18" name="Google Shape;18;p2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40"/>
          <p:cNvSpPr/>
          <p:nvPr>
            <p:ph idx="2" type="pic"/>
          </p:nvPr>
        </p:nvSpPr>
        <p:spPr>
          <a:xfrm>
            <a:off x="5183188" y="987425"/>
            <a:ext cx="6172200" cy="4873625"/>
          </a:xfrm>
          <a:prstGeom prst="rect">
            <a:avLst/>
          </a:prstGeom>
          <a:noFill/>
          <a:ln>
            <a:noFill/>
          </a:ln>
        </p:spPr>
      </p:sp>
      <p:sp>
        <p:nvSpPr>
          <p:cNvPr id="83" name="Google Shape;83;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30"/>
          <p:cNvSpPr txBox="1"/>
          <p:nvPr>
            <p:ph type="ctrTitle"/>
          </p:nvPr>
        </p:nvSpPr>
        <p:spPr>
          <a:xfrm>
            <a:off x="8574064" y="3505324"/>
            <a:ext cx="1828800" cy="36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Calibri"/>
              <a:buNone/>
              <a:defRPr sz="2400">
                <a:solidFill>
                  <a:schemeClr val="dk1"/>
                </a:solidFill>
              </a:defRPr>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p:txBody>
      </p:sp>
      <p:sp>
        <p:nvSpPr>
          <p:cNvPr id="26" name="Google Shape;26;p30"/>
          <p:cNvSpPr txBox="1"/>
          <p:nvPr>
            <p:ph idx="1" type="subTitle"/>
          </p:nvPr>
        </p:nvSpPr>
        <p:spPr>
          <a:xfrm>
            <a:off x="6723933" y="4163364"/>
            <a:ext cx="3657600" cy="152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20124D"/>
              </a:buClr>
              <a:buSzPts val="1200"/>
              <a:buFont typeface="Roboto Condensed Light"/>
              <a:buNone/>
              <a:defRPr/>
            </a:lvl1pPr>
            <a:lvl2pPr lvl="1"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9pPr>
          </a:lstStyle>
          <a:p/>
        </p:txBody>
      </p:sp>
      <p:sp>
        <p:nvSpPr>
          <p:cNvPr id="27" name="Google Shape;27;p30"/>
          <p:cNvSpPr txBox="1"/>
          <p:nvPr>
            <p:ph idx="2" type="title"/>
          </p:nvPr>
        </p:nvSpPr>
        <p:spPr>
          <a:xfrm>
            <a:off x="1218984" y="676192"/>
            <a:ext cx="9753600" cy="7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000"/>
              <a:buFont typeface="Calibri"/>
              <a:buNone/>
              <a:defRPr>
                <a:solidFill>
                  <a:srgbClr val="20124D"/>
                </a:solidFill>
              </a:defRPr>
            </a:lvl1pPr>
            <a:lvl2pPr lvl="1" algn="l">
              <a:lnSpc>
                <a:spcPct val="100000"/>
              </a:lnSpc>
              <a:spcBef>
                <a:spcPts val="0"/>
              </a:spcBef>
              <a:spcAft>
                <a:spcPts val="0"/>
              </a:spcAft>
              <a:buClr>
                <a:srgbClr val="20124D"/>
              </a:buClr>
              <a:buSzPts val="3000"/>
              <a:buNone/>
              <a:defRPr>
                <a:solidFill>
                  <a:srgbClr val="20124D"/>
                </a:solidFill>
              </a:defRPr>
            </a:lvl2pPr>
            <a:lvl3pPr lvl="2" algn="l">
              <a:lnSpc>
                <a:spcPct val="100000"/>
              </a:lnSpc>
              <a:spcBef>
                <a:spcPts val="0"/>
              </a:spcBef>
              <a:spcAft>
                <a:spcPts val="0"/>
              </a:spcAft>
              <a:buClr>
                <a:srgbClr val="20124D"/>
              </a:buClr>
              <a:buSzPts val="3000"/>
              <a:buNone/>
              <a:defRPr>
                <a:solidFill>
                  <a:srgbClr val="20124D"/>
                </a:solidFill>
              </a:defRPr>
            </a:lvl3pPr>
            <a:lvl4pPr lvl="3" algn="l">
              <a:lnSpc>
                <a:spcPct val="100000"/>
              </a:lnSpc>
              <a:spcBef>
                <a:spcPts val="0"/>
              </a:spcBef>
              <a:spcAft>
                <a:spcPts val="0"/>
              </a:spcAft>
              <a:buClr>
                <a:srgbClr val="20124D"/>
              </a:buClr>
              <a:buSzPts val="3000"/>
              <a:buNone/>
              <a:defRPr>
                <a:solidFill>
                  <a:srgbClr val="20124D"/>
                </a:solidFill>
              </a:defRPr>
            </a:lvl4pPr>
            <a:lvl5pPr lvl="4" algn="l">
              <a:lnSpc>
                <a:spcPct val="100000"/>
              </a:lnSpc>
              <a:spcBef>
                <a:spcPts val="0"/>
              </a:spcBef>
              <a:spcAft>
                <a:spcPts val="0"/>
              </a:spcAft>
              <a:buClr>
                <a:srgbClr val="20124D"/>
              </a:buClr>
              <a:buSzPts val="3000"/>
              <a:buNone/>
              <a:defRPr>
                <a:solidFill>
                  <a:srgbClr val="20124D"/>
                </a:solidFill>
              </a:defRPr>
            </a:lvl5pPr>
            <a:lvl6pPr lvl="5" algn="l">
              <a:lnSpc>
                <a:spcPct val="100000"/>
              </a:lnSpc>
              <a:spcBef>
                <a:spcPts val="0"/>
              </a:spcBef>
              <a:spcAft>
                <a:spcPts val="0"/>
              </a:spcAft>
              <a:buClr>
                <a:srgbClr val="20124D"/>
              </a:buClr>
              <a:buSzPts val="3000"/>
              <a:buNone/>
              <a:defRPr>
                <a:solidFill>
                  <a:srgbClr val="20124D"/>
                </a:solidFill>
              </a:defRPr>
            </a:lvl6pPr>
            <a:lvl7pPr lvl="6" algn="l">
              <a:lnSpc>
                <a:spcPct val="100000"/>
              </a:lnSpc>
              <a:spcBef>
                <a:spcPts val="0"/>
              </a:spcBef>
              <a:spcAft>
                <a:spcPts val="0"/>
              </a:spcAft>
              <a:buClr>
                <a:srgbClr val="20124D"/>
              </a:buClr>
              <a:buSzPts val="3000"/>
              <a:buNone/>
              <a:defRPr>
                <a:solidFill>
                  <a:srgbClr val="20124D"/>
                </a:solidFill>
              </a:defRPr>
            </a:lvl7pPr>
            <a:lvl8pPr lvl="7" algn="l">
              <a:lnSpc>
                <a:spcPct val="100000"/>
              </a:lnSpc>
              <a:spcBef>
                <a:spcPts val="0"/>
              </a:spcBef>
              <a:spcAft>
                <a:spcPts val="0"/>
              </a:spcAft>
              <a:buClr>
                <a:srgbClr val="20124D"/>
              </a:buClr>
              <a:buSzPts val="3000"/>
              <a:buNone/>
              <a:defRPr>
                <a:solidFill>
                  <a:srgbClr val="20124D"/>
                </a:solidFill>
              </a:defRPr>
            </a:lvl8pPr>
            <a:lvl9pPr lvl="8" algn="l">
              <a:lnSpc>
                <a:spcPct val="100000"/>
              </a:lnSpc>
              <a:spcBef>
                <a:spcPts val="0"/>
              </a:spcBef>
              <a:spcAft>
                <a:spcPts val="0"/>
              </a:spcAft>
              <a:buClr>
                <a:srgbClr val="20124D"/>
              </a:buClr>
              <a:buSzPts val="3000"/>
              <a:buNone/>
              <a:defRPr>
                <a:solidFill>
                  <a:srgbClr val="20124D"/>
                </a:solidFill>
              </a:defRPr>
            </a:lvl9pPr>
          </a:lstStyle>
          <a:p/>
        </p:txBody>
      </p:sp>
      <p:sp>
        <p:nvSpPr>
          <p:cNvPr id="28" name="Google Shape;28;p30"/>
          <p:cNvSpPr txBox="1"/>
          <p:nvPr>
            <p:ph idx="3" type="ctrTitle"/>
          </p:nvPr>
        </p:nvSpPr>
        <p:spPr>
          <a:xfrm>
            <a:off x="1629257" y="3505324"/>
            <a:ext cx="1828800" cy="36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0124D"/>
              </a:buClr>
              <a:buSzPts val="1800"/>
              <a:buFont typeface="Calibri"/>
              <a:buNone/>
              <a:defRPr sz="2400">
                <a:solidFill>
                  <a:schemeClr val="dk1"/>
                </a:solidFill>
              </a:defRPr>
            </a:lvl1pPr>
            <a:lvl2pPr lvl="1" algn="ctr">
              <a:lnSpc>
                <a:spcPct val="100000"/>
              </a:lnSpc>
              <a:spcBef>
                <a:spcPts val="0"/>
              </a:spcBef>
              <a:spcAft>
                <a:spcPts val="0"/>
              </a:spcAft>
              <a:buClr>
                <a:srgbClr val="20124D"/>
              </a:buClr>
              <a:buSzPts val="1800"/>
              <a:buNone/>
              <a:defRPr sz="2400">
                <a:solidFill>
                  <a:srgbClr val="20124D"/>
                </a:solidFill>
              </a:defRPr>
            </a:lvl2pPr>
            <a:lvl3pPr lvl="2" algn="ctr">
              <a:lnSpc>
                <a:spcPct val="100000"/>
              </a:lnSpc>
              <a:spcBef>
                <a:spcPts val="0"/>
              </a:spcBef>
              <a:spcAft>
                <a:spcPts val="0"/>
              </a:spcAft>
              <a:buClr>
                <a:srgbClr val="20124D"/>
              </a:buClr>
              <a:buSzPts val="1800"/>
              <a:buNone/>
              <a:defRPr sz="2400">
                <a:solidFill>
                  <a:srgbClr val="20124D"/>
                </a:solidFill>
              </a:defRPr>
            </a:lvl3pPr>
            <a:lvl4pPr lvl="3" algn="ctr">
              <a:lnSpc>
                <a:spcPct val="100000"/>
              </a:lnSpc>
              <a:spcBef>
                <a:spcPts val="0"/>
              </a:spcBef>
              <a:spcAft>
                <a:spcPts val="0"/>
              </a:spcAft>
              <a:buClr>
                <a:srgbClr val="20124D"/>
              </a:buClr>
              <a:buSzPts val="1800"/>
              <a:buNone/>
              <a:defRPr sz="2400">
                <a:solidFill>
                  <a:srgbClr val="20124D"/>
                </a:solidFill>
              </a:defRPr>
            </a:lvl4pPr>
            <a:lvl5pPr lvl="4" algn="ctr">
              <a:lnSpc>
                <a:spcPct val="100000"/>
              </a:lnSpc>
              <a:spcBef>
                <a:spcPts val="0"/>
              </a:spcBef>
              <a:spcAft>
                <a:spcPts val="0"/>
              </a:spcAft>
              <a:buClr>
                <a:srgbClr val="20124D"/>
              </a:buClr>
              <a:buSzPts val="1800"/>
              <a:buNone/>
              <a:defRPr sz="2400">
                <a:solidFill>
                  <a:srgbClr val="20124D"/>
                </a:solidFill>
              </a:defRPr>
            </a:lvl5pPr>
            <a:lvl6pPr lvl="5" algn="ctr">
              <a:lnSpc>
                <a:spcPct val="100000"/>
              </a:lnSpc>
              <a:spcBef>
                <a:spcPts val="0"/>
              </a:spcBef>
              <a:spcAft>
                <a:spcPts val="0"/>
              </a:spcAft>
              <a:buClr>
                <a:srgbClr val="20124D"/>
              </a:buClr>
              <a:buSzPts val="1800"/>
              <a:buNone/>
              <a:defRPr sz="2400">
                <a:solidFill>
                  <a:srgbClr val="20124D"/>
                </a:solidFill>
              </a:defRPr>
            </a:lvl6pPr>
            <a:lvl7pPr lvl="6" algn="ctr">
              <a:lnSpc>
                <a:spcPct val="100000"/>
              </a:lnSpc>
              <a:spcBef>
                <a:spcPts val="0"/>
              </a:spcBef>
              <a:spcAft>
                <a:spcPts val="0"/>
              </a:spcAft>
              <a:buClr>
                <a:srgbClr val="20124D"/>
              </a:buClr>
              <a:buSzPts val="1800"/>
              <a:buNone/>
              <a:defRPr sz="2400">
                <a:solidFill>
                  <a:srgbClr val="20124D"/>
                </a:solidFill>
              </a:defRPr>
            </a:lvl7pPr>
            <a:lvl8pPr lvl="7" algn="ctr">
              <a:lnSpc>
                <a:spcPct val="100000"/>
              </a:lnSpc>
              <a:spcBef>
                <a:spcPts val="0"/>
              </a:spcBef>
              <a:spcAft>
                <a:spcPts val="0"/>
              </a:spcAft>
              <a:buClr>
                <a:srgbClr val="20124D"/>
              </a:buClr>
              <a:buSzPts val="1800"/>
              <a:buNone/>
              <a:defRPr sz="2400">
                <a:solidFill>
                  <a:srgbClr val="20124D"/>
                </a:solidFill>
              </a:defRPr>
            </a:lvl8pPr>
            <a:lvl9pPr lvl="8" algn="ctr">
              <a:lnSpc>
                <a:spcPct val="100000"/>
              </a:lnSpc>
              <a:spcBef>
                <a:spcPts val="0"/>
              </a:spcBef>
              <a:spcAft>
                <a:spcPts val="0"/>
              </a:spcAft>
              <a:buClr>
                <a:srgbClr val="20124D"/>
              </a:buClr>
              <a:buSzPts val="1800"/>
              <a:buNone/>
              <a:defRPr sz="2400">
                <a:solidFill>
                  <a:srgbClr val="20124D"/>
                </a:solidFill>
              </a:defRPr>
            </a:lvl9pPr>
          </a:lstStyle>
          <a:p/>
        </p:txBody>
      </p:sp>
      <p:sp>
        <p:nvSpPr>
          <p:cNvPr id="29" name="Google Shape;29;p30"/>
          <p:cNvSpPr txBox="1"/>
          <p:nvPr>
            <p:ph idx="4" type="subTitle"/>
          </p:nvPr>
        </p:nvSpPr>
        <p:spPr>
          <a:xfrm>
            <a:off x="1813200" y="4158132"/>
            <a:ext cx="3657600" cy="152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20124D"/>
              </a:buClr>
              <a:buSzPts val="1200"/>
              <a:buFont typeface="Roboto Condensed Light"/>
              <a:buNone/>
              <a:defRPr/>
            </a:lvl1pPr>
            <a:lvl2pPr lvl="1" algn="ctr">
              <a:lnSpc>
                <a:spcPct val="100000"/>
              </a:lnSpc>
              <a:spcBef>
                <a:spcPts val="2133"/>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rgbClr val="20124D"/>
              </a:buClr>
              <a:buSzPts val="1200"/>
              <a:buFont typeface="Roboto Condensed Light"/>
              <a:buNone/>
              <a:defRPr sz="1600">
                <a:solidFill>
                  <a:srgbClr val="20124D"/>
                </a:solidFill>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30" name="Shape 30"/>
        <p:cNvGrpSpPr/>
        <p:nvPr/>
      </p:nvGrpSpPr>
      <p:grpSpPr>
        <a:xfrm>
          <a:off x="0" y="0"/>
          <a:ext cx="0" cy="0"/>
          <a:chOff x="0" y="0"/>
          <a:chExt cx="0" cy="0"/>
        </a:xfrm>
      </p:grpSpPr>
      <p:sp>
        <p:nvSpPr>
          <p:cNvPr id="31" name="Google Shape;31;p31"/>
          <p:cNvSpPr txBox="1"/>
          <p:nvPr>
            <p:ph type="title"/>
          </p:nvPr>
        </p:nvSpPr>
        <p:spPr>
          <a:xfrm>
            <a:off x="2141485" y="1576809"/>
            <a:ext cx="7924800" cy="42672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FFFFFF"/>
              </a:buClr>
              <a:buSzPts val="3600"/>
              <a:buFont typeface="Calibri"/>
              <a:buNone/>
              <a:defRPr sz="9600">
                <a:solidFill>
                  <a:srgbClr val="FFFFFF"/>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solidFill>
          <a:schemeClr val="accent1"/>
        </a:solidFill>
      </p:bgPr>
    </p:bg>
    <p:spTree>
      <p:nvGrpSpPr>
        <p:cNvPr id="32" name="Shape 32"/>
        <p:cNvGrpSpPr/>
        <p:nvPr/>
      </p:nvGrpSpPr>
      <p:grpSpPr>
        <a:xfrm>
          <a:off x="0" y="0"/>
          <a:ext cx="0" cy="0"/>
          <a:chOff x="0" y="0"/>
          <a:chExt cx="0" cy="0"/>
        </a:xfrm>
      </p:grpSpPr>
      <p:sp>
        <p:nvSpPr>
          <p:cNvPr id="33" name="Google Shape;33;p32"/>
          <p:cNvSpPr txBox="1"/>
          <p:nvPr>
            <p:ph type="ctrTitle"/>
          </p:nvPr>
        </p:nvSpPr>
        <p:spPr>
          <a:xfrm>
            <a:off x="1219200" y="1072033"/>
            <a:ext cx="4868800" cy="235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5200"/>
              <a:buFont typeface="Staatliches"/>
              <a:buNone/>
              <a:defRPr sz="6400">
                <a:solidFill>
                  <a:srgbClr val="FFFFFF"/>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34" name="Google Shape;34;p32"/>
          <p:cNvSpPr txBox="1"/>
          <p:nvPr>
            <p:ph idx="1" type="subTitle"/>
          </p:nvPr>
        </p:nvSpPr>
        <p:spPr>
          <a:xfrm>
            <a:off x="1219200" y="3429000"/>
            <a:ext cx="4868800" cy="162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Font typeface="Roboto Condensed Light"/>
              <a:buNone/>
              <a:defRPr sz="1867"/>
            </a:lvl1pPr>
            <a:lvl2pPr lvl="1"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2pPr>
            <a:lvl3pPr lvl="2"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3pPr>
            <a:lvl4pPr lvl="3"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4pPr>
            <a:lvl5pPr lvl="4"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5pPr>
            <a:lvl6pPr lvl="5"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6pPr>
            <a:lvl7pPr lvl="6"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7pPr>
            <a:lvl8pPr lvl="7"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8pPr>
            <a:lvl9pPr lvl="8" algn="ctr">
              <a:lnSpc>
                <a:spcPct val="100000"/>
              </a:lnSpc>
              <a:spcBef>
                <a:spcPts val="0"/>
              </a:spcBef>
              <a:spcAft>
                <a:spcPts val="0"/>
              </a:spcAft>
              <a:buClr>
                <a:schemeClr val="dk1"/>
              </a:buClr>
              <a:buSzPts val="2800"/>
              <a:buFont typeface="Roboto Condensed Light"/>
              <a:buNone/>
              <a:defRPr sz="3733">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jpg"/><Relationship Id="rId9" Type="http://schemas.openxmlformats.org/officeDocument/2006/relationships/image" Target="../media/image33.png"/><Relationship Id="rId5" Type="http://schemas.openxmlformats.org/officeDocument/2006/relationships/image" Target="../media/image1.jp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image" Target="../media/image20.png"/><Relationship Id="rId5" Type="http://schemas.openxmlformats.org/officeDocument/2006/relationships/image" Target="../media/image13.jpg"/><Relationship Id="rId6" Type="http://schemas.openxmlformats.org/officeDocument/2006/relationships/image" Target="../media/image1.jp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0" Type="http://schemas.openxmlformats.org/officeDocument/2006/relationships/image" Target="../media/image39.jp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26.png"/><Relationship Id="rId8"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62.png"/><Relationship Id="rId5" Type="http://schemas.openxmlformats.org/officeDocument/2006/relationships/image" Target="../media/image14.png"/><Relationship Id="rId6" Type="http://schemas.openxmlformats.org/officeDocument/2006/relationships/image" Target="../media/image42.png"/><Relationship Id="rId7" Type="http://schemas.openxmlformats.org/officeDocument/2006/relationships/image" Target="../media/image54.png"/><Relationship Id="rId8"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46.png"/><Relationship Id="rId5" Type="http://schemas.openxmlformats.org/officeDocument/2006/relationships/image" Target="../media/image14.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48.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6.png"/><Relationship Id="rId8"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52.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6.png"/><Relationship Id="rId8" Type="http://schemas.openxmlformats.org/officeDocument/2006/relationships/image" Target="../media/image55.jpg"/></Relationships>
</file>

<file path=ppt/slides/_rels/slide23.xml.rels><?xml version="1.0" encoding="UTF-8" standalone="yes"?><Relationships xmlns="http://schemas.openxmlformats.org/package/2006/relationships"><Relationship Id="rId10"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60.jpg"/><Relationship Id="rId7" Type="http://schemas.openxmlformats.org/officeDocument/2006/relationships/image" Target="../media/image56.jpg"/><Relationship Id="rId8"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6.png"/><Relationship Id="rId5" Type="http://schemas.openxmlformats.org/officeDocument/2006/relationships/image" Target="../media/image13.jpg"/><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0"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jpg"/><Relationship Id="rId9"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3.jpg"/><Relationship Id="rId7" Type="http://schemas.openxmlformats.org/officeDocument/2006/relationships/image" Target="../media/image15.jpg"/><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14.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14.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
          <p:cNvPicPr preferRelativeResize="0"/>
          <p:nvPr/>
        </p:nvPicPr>
        <p:blipFill rotWithShape="1">
          <a:blip r:embed="rId3">
            <a:alphaModFix/>
          </a:blip>
          <a:srcRect b="0" l="0" r="0" t="0"/>
          <a:stretch/>
        </p:blipFill>
        <p:spPr>
          <a:xfrm>
            <a:off x="1" y="0"/>
            <a:ext cx="12191996" cy="6857995"/>
          </a:xfrm>
          <a:prstGeom prst="rect">
            <a:avLst/>
          </a:prstGeom>
          <a:noFill/>
          <a:ln>
            <a:noFill/>
          </a:ln>
        </p:spPr>
      </p:pic>
      <p:pic>
        <p:nvPicPr>
          <p:cNvPr id="104" name="Google Shape;104;p1"/>
          <p:cNvPicPr preferRelativeResize="0"/>
          <p:nvPr/>
        </p:nvPicPr>
        <p:blipFill rotWithShape="1">
          <a:blip r:embed="rId4">
            <a:alphaModFix/>
          </a:blip>
          <a:srcRect b="16452" l="3178" r="11145" t="21476"/>
          <a:stretch/>
        </p:blipFill>
        <p:spPr>
          <a:xfrm>
            <a:off x="3343267" y="241300"/>
            <a:ext cx="8741200" cy="1061600"/>
          </a:xfrm>
          <a:prstGeom prst="roundRect">
            <a:avLst>
              <a:gd fmla="val 16667" name="adj"/>
            </a:avLst>
          </a:prstGeom>
          <a:noFill/>
          <a:ln>
            <a:noFill/>
          </a:ln>
        </p:spPr>
      </p:pic>
      <p:pic>
        <p:nvPicPr>
          <p:cNvPr id="105" name="Google Shape;105;p1"/>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
          <p:cNvSpPr txBox="1"/>
          <p:nvPr/>
        </p:nvSpPr>
        <p:spPr>
          <a:xfrm>
            <a:off x="3472968" y="1476076"/>
            <a:ext cx="5246063" cy="906059"/>
          </a:xfrm>
          <a:prstGeom prst="rect">
            <a:avLst/>
          </a:prstGeom>
          <a:noFill/>
          <a:ln>
            <a:noFill/>
          </a:ln>
        </p:spPr>
        <p:txBody>
          <a:bodyPr anchorCtr="0" anchor="b" bIns="121900" lIns="121900" spcFirstLastPara="1" rIns="121900" wrap="square" tIns="121900">
            <a:noAutofit/>
          </a:bodyPr>
          <a:lstStyle/>
          <a:p>
            <a:pPr indent="0" lvl="0" marL="0" marR="0" rtl="0" algn="l">
              <a:spcBef>
                <a:spcPts val="0"/>
              </a:spcBef>
              <a:spcAft>
                <a:spcPts val="0"/>
              </a:spcAft>
              <a:buNone/>
            </a:pPr>
            <a:r>
              <a:rPr b="1" lang="en-US" sz="3733">
                <a:solidFill>
                  <a:srgbClr val="083C92"/>
                </a:solidFill>
                <a:latin typeface="Arial"/>
                <a:ea typeface="Arial"/>
                <a:cs typeface="Arial"/>
                <a:sym typeface="Arial"/>
              </a:rPr>
              <a:t>OPERATION SYSTEM </a:t>
            </a:r>
            <a:endParaRPr sz="2400">
              <a:solidFill>
                <a:schemeClr val="dk1"/>
              </a:solidFill>
              <a:latin typeface="Arial"/>
              <a:ea typeface="Arial"/>
              <a:cs typeface="Arial"/>
              <a:sym typeface="Arial"/>
            </a:endParaRPr>
          </a:p>
        </p:txBody>
      </p:sp>
      <p:pic>
        <p:nvPicPr>
          <p:cNvPr id="274" name="Google Shape;274;p10"/>
          <p:cNvPicPr preferRelativeResize="0"/>
          <p:nvPr/>
        </p:nvPicPr>
        <p:blipFill rotWithShape="1">
          <a:blip r:embed="rId3">
            <a:alphaModFix/>
          </a:blip>
          <a:srcRect b="20253" l="18831" r="18291" t="19016"/>
          <a:stretch/>
        </p:blipFill>
        <p:spPr>
          <a:xfrm>
            <a:off x="5294207" y="2866995"/>
            <a:ext cx="2048505" cy="197865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75" name="Google Shape;275;p10"/>
          <p:cNvSpPr txBox="1"/>
          <p:nvPr/>
        </p:nvSpPr>
        <p:spPr>
          <a:xfrm>
            <a:off x="441313" y="2806712"/>
            <a:ext cx="1640285"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chemeClr val="lt1"/>
                </a:solidFill>
                <a:highlight>
                  <a:srgbClr val="57BDB7"/>
                </a:highlight>
                <a:latin typeface="Arial"/>
                <a:ea typeface="Arial"/>
                <a:cs typeface="Arial"/>
                <a:sym typeface="Arial"/>
              </a:rPr>
              <a:t>Start-up</a:t>
            </a:r>
            <a:endParaRPr b="1" sz="2400">
              <a:solidFill>
                <a:schemeClr val="lt1"/>
              </a:solidFill>
              <a:highlight>
                <a:srgbClr val="57BDB7"/>
              </a:highlight>
              <a:latin typeface="Arial"/>
              <a:ea typeface="Arial"/>
              <a:cs typeface="Arial"/>
              <a:sym typeface="Arial"/>
            </a:endParaRPr>
          </a:p>
        </p:txBody>
      </p:sp>
      <p:sp>
        <p:nvSpPr>
          <p:cNvPr id="276" name="Google Shape;276;p10"/>
          <p:cNvSpPr txBox="1"/>
          <p:nvPr/>
        </p:nvSpPr>
        <p:spPr>
          <a:xfrm>
            <a:off x="9965792" y="4793909"/>
            <a:ext cx="1765103"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chemeClr val="lt1"/>
                </a:solidFill>
                <a:highlight>
                  <a:srgbClr val="57BDB7"/>
                </a:highlight>
                <a:latin typeface="Arial"/>
                <a:ea typeface="Arial"/>
                <a:cs typeface="Arial"/>
                <a:sym typeface="Arial"/>
              </a:rPr>
              <a:t>Investors</a:t>
            </a:r>
            <a:endParaRPr b="1" sz="2400">
              <a:solidFill>
                <a:schemeClr val="lt1"/>
              </a:solidFill>
              <a:highlight>
                <a:srgbClr val="57BDB7"/>
              </a:highlight>
              <a:latin typeface="Arial"/>
              <a:ea typeface="Arial"/>
              <a:cs typeface="Arial"/>
              <a:sym typeface="Arial"/>
            </a:endParaRPr>
          </a:p>
        </p:txBody>
      </p:sp>
      <p:sp>
        <p:nvSpPr>
          <p:cNvPr id="277" name="Google Shape;277;p10"/>
          <p:cNvSpPr txBox="1"/>
          <p:nvPr/>
        </p:nvSpPr>
        <p:spPr>
          <a:xfrm>
            <a:off x="7563304" y="2626896"/>
            <a:ext cx="1673473"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083C92"/>
                </a:solidFill>
                <a:latin typeface="Arial"/>
                <a:ea typeface="Arial"/>
                <a:cs typeface="Arial"/>
                <a:sym typeface="Arial"/>
              </a:rPr>
              <a:t>Benefits</a:t>
            </a:r>
            <a:endParaRPr b="1" sz="2400">
              <a:solidFill>
                <a:srgbClr val="083C92"/>
              </a:solidFill>
              <a:latin typeface="Arial"/>
              <a:ea typeface="Arial"/>
              <a:cs typeface="Arial"/>
              <a:sym typeface="Arial"/>
            </a:endParaRPr>
          </a:p>
        </p:txBody>
      </p:sp>
      <p:sp>
        <p:nvSpPr>
          <p:cNvPr id="278" name="Google Shape;278;p10"/>
          <p:cNvSpPr txBox="1"/>
          <p:nvPr/>
        </p:nvSpPr>
        <p:spPr>
          <a:xfrm>
            <a:off x="3037905" y="4855321"/>
            <a:ext cx="2246405"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083C92"/>
                </a:solidFill>
                <a:latin typeface="Arial"/>
                <a:ea typeface="Arial"/>
                <a:cs typeface="Arial"/>
                <a:sym typeface="Arial"/>
              </a:rPr>
              <a:t>Investments</a:t>
            </a:r>
            <a:endParaRPr b="1" sz="2400">
              <a:solidFill>
                <a:srgbClr val="083C92"/>
              </a:solidFill>
              <a:latin typeface="Arial"/>
              <a:ea typeface="Arial"/>
              <a:cs typeface="Arial"/>
              <a:sym typeface="Arial"/>
            </a:endParaRPr>
          </a:p>
        </p:txBody>
      </p:sp>
      <p:sp>
        <p:nvSpPr>
          <p:cNvPr id="279" name="Google Shape;279;p10"/>
          <p:cNvSpPr txBox="1"/>
          <p:nvPr/>
        </p:nvSpPr>
        <p:spPr>
          <a:xfrm>
            <a:off x="7447429" y="4845647"/>
            <a:ext cx="2077180"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083C92"/>
                </a:solidFill>
                <a:latin typeface="Arial"/>
                <a:ea typeface="Arial"/>
                <a:cs typeface="Arial"/>
                <a:sym typeface="Arial"/>
              </a:rPr>
              <a:t>Connection</a:t>
            </a:r>
            <a:endParaRPr b="1" sz="2400">
              <a:solidFill>
                <a:srgbClr val="083C92"/>
              </a:solidFill>
              <a:latin typeface="Arial"/>
              <a:ea typeface="Arial"/>
              <a:cs typeface="Arial"/>
              <a:sym typeface="Arial"/>
            </a:endParaRPr>
          </a:p>
        </p:txBody>
      </p:sp>
      <p:pic>
        <p:nvPicPr>
          <p:cNvPr id="280" name="Google Shape;280;p10"/>
          <p:cNvPicPr preferRelativeResize="0"/>
          <p:nvPr/>
        </p:nvPicPr>
        <p:blipFill rotWithShape="1">
          <a:blip r:embed="rId4">
            <a:alphaModFix/>
          </a:blip>
          <a:srcRect b="83922" l="0" r="0" t="0"/>
          <a:stretch/>
        </p:blipFill>
        <p:spPr>
          <a:xfrm>
            <a:off x="1" y="0"/>
            <a:ext cx="12192031" cy="1102568"/>
          </a:xfrm>
          <a:prstGeom prst="rect">
            <a:avLst/>
          </a:prstGeom>
          <a:noFill/>
          <a:ln>
            <a:noFill/>
          </a:ln>
        </p:spPr>
      </p:pic>
      <p:pic>
        <p:nvPicPr>
          <p:cNvPr id="281" name="Google Shape;281;p10"/>
          <p:cNvPicPr preferRelativeResize="0"/>
          <p:nvPr/>
        </p:nvPicPr>
        <p:blipFill rotWithShape="1">
          <a:blip r:embed="rId5">
            <a:alphaModFix/>
          </a:blip>
          <a:srcRect b="0" l="0" r="0" t="89340"/>
          <a:stretch/>
        </p:blipFill>
        <p:spPr>
          <a:xfrm>
            <a:off x="0" y="6126968"/>
            <a:ext cx="12192004" cy="731032"/>
          </a:xfrm>
          <a:prstGeom prst="rect">
            <a:avLst/>
          </a:prstGeom>
          <a:noFill/>
          <a:ln>
            <a:noFill/>
          </a:ln>
        </p:spPr>
      </p:pic>
      <p:sp>
        <p:nvSpPr>
          <p:cNvPr id="282" name="Google Shape;282;p10"/>
          <p:cNvSpPr txBox="1"/>
          <p:nvPr/>
        </p:nvSpPr>
        <p:spPr>
          <a:xfrm>
            <a:off x="0" y="1100180"/>
            <a:ext cx="4232165"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5. PRODUCT / SERVICE</a:t>
            </a:r>
            <a:endParaRPr sz="2400">
              <a:solidFill>
                <a:schemeClr val="dk1"/>
              </a:solidFill>
              <a:latin typeface="Arial"/>
              <a:ea typeface="Arial"/>
              <a:cs typeface="Arial"/>
              <a:sym typeface="Arial"/>
            </a:endParaRPr>
          </a:p>
        </p:txBody>
      </p:sp>
      <p:pic>
        <p:nvPicPr>
          <p:cNvPr id="283" name="Google Shape;283;p10"/>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grpSp>
        <p:nvGrpSpPr>
          <p:cNvPr id="284" name="Google Shape;284;p10"/>
          <p:cNvGrpSpPr/>
          <p:nvPr/>
        </p:nvGrpSpPr>
        <p:grpSpPr>
          <a:xfrm>
            <a:off x="295777" y="3105067"/>
            <a:ext cx="3201047" cy="2390478"/>
            <a:chOff x="140373" y="2026888"/>
            <a:chExt cx="3201047" cy="2390478"/>
          </a:xfrm>
        </p:grpSpPr>
        <p:pic>
          <p:nvPicPr>
            <p:cNvPr descr="Graphical user interface, application, Teams&#10;&#10;Description automatically generated" id="285" name="Google Shape;285;p10"/>
            <p:cNvPicPr preferRelativeResize="0"/>
            <p:nvPr/>
          </p:nvPicPr>
          <p:blipFill rotWithShape="1">
            <a:blip r:embed="rId7">
              <a:alphaModFix/>
            </a:blip>
            <a:srcRect b="16042" l="16638" r="42412" t="52771"/>
            <a:stretch/>
          </p:blipFill>
          <p:spPr>
            <a:xfrm>
              <a:off x="140373" y="2098539"/>
              <a:ext cx="3044755" cy="2318827"/>
            </a:xfrm>
            <a:prstGeom prst="rect">
              <a:avLst/>
            </a:prstGeom>
            <a:noFill/>
            <a:ln>
              <a:noFill/>
            </a:ln>
          </p:spPr>
        </p:pic>
        <p:sp>
          <p:nvSpPr>
            <p:cNvPr id="286" name="Google Shape;286;p10"/>
            <p:cNvSpPr/>
            <p:nvPr/>
          </p:nvSpPr>
          <p:spPr>
            <a:xfrm>
              <a:off x="2757015" y="2026888"/>
              <a:ext cx="584405" cy="672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picture containing graphical user interface&#10;&#10;Description automatically generated" id="287" name="Google Shape;287;p10"/>
          <p:cNvPicPr preferRelativeResize="0"/>
          <p:nvPr/>
        </p:nvPicPr>
        <p:blipFill rotWithShape="1">
          <a:blip r:embed="rId8">
            <a:alphaModFix/>
          </a:blip>
          <a:srcRect b="24913" l="52789" r="9298" t="44656"/>
          <a:stretch/>
        </p:blipFill>
        <p:spPr>
          <a:xfrm>
            <a:off x="9109070" y="2771422"/>
            <a:ext cx="2600036" cy="2086948"/>
          </a:xfrm>
          <a:prstGeom prst="rect">
            <a:avLst/>
          </a:prstGeom>
          <a:noFill/>
          <a:ln>
            <a:noFill/>
          </a:ln>
        </p:spPr>
      </p:pic>
      <p:pic>
        <p:nvPicPr>
          <p:cNvPr descr="A picture containing silhouette, vector graphics&#10;&#10;Description automatically generated" id="288" name="Google Shape;288;p10"/>
          <p:cNvPicPr preferRelativeResize="0"/>
          <p:nvPr/>
        </p:nvPicPr>
        <p:blipFill rotWithShape="1">
          <a:blip r:embed="rId9">
            <a:alphaModFix/>
          </a:blip>
          <a:srcRect b="25198" l="42953" r="39240" t="45950"/>
          <a:stretch/>
        </p:blipFill>
        <p:spPr>
          <a:xfrm>
            <a:off x="3607991" y="3133852"/>
            <a:ext cx="1077469" cy="1745711"/>
          </a:xfrm>
          <a:prstGeom prst="rect">
            <a:avLst/>
          </a:prstGeom>
          <a:noFill/>
          <a:ln>
            <a:noFill/>
          </a:ln>
        </p:spPr>
      </p:pic>
      <p:pic>
        <p:nvPicPr>
          <p:cNvPr descr="A picture containing silhouette, vector graphics&#10;&#10;Description automatically generated" id="289" name="Google Shape;289;p10"/>
          <p:cNvPicPr preferRelativeResize="0"/>
          <p:nvPr/>
        </p:nvPicPr>
        <p:blipFill rotWithShape="1">
          <a:blip r:embed="rId9">
            <a:alphaModFix/>
          </a:blip>
          <a:srcRect b="25198" l="42953" r="39240" t="45950"/>
          <a:stretch/>
        </p:blipFill>
        <p:spPr>
          <a:xfrm>
            <a:off x="7888612" y="3109610"/>
            <a:ext cx="1077469" cy="1745711"/>
          </a:xfrm>
          <a:prstGeom prst="rect">
            <a:avLst/>
          </a:prstGeom>
          <a:noFill/>
          <a:ln>
            <a:noFill/>
          </a:ln>
        </p:spPr>
      </p:pic>
      <p:sp>
        <p:nvSpPr>
          <p:cNvPr id="290" name="Google Shape;290;p10"/>
          <p:cNvSpPr txBox="1"/>
          <p:nvPr/>
        </p:nvSpPr>
        <p:spPr>
          <a:xfrm>
            <a:off x="3163825" y="2560518"/>
            <a:ext cx="2055051"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083C92"/>
                </a:solidFill>
                <a:latin typeface="Arial"/>
                <a:ea typeface="Arial"/>
                <a:cs typeface="Arial"/>
                <a:sym typeface="Arial"/>
              </a:rPr>
              <a:t>Information</a:t>
            </a:r>
            <a:endParaRPr b="1" sz="2400">
              <a:solidFill>
                <a:srgbClr val="083C9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11"/>
          <p:cNvPicPr preferRelativeResize="0"/>
          <p:nvPr/>
        </p:nvPicPr>
        <p:blipFill rotWithShape="1">
          <a:blip r:embed="rId3">
            <a:alphaModFix/>
          </a:blip>
          <a:srcRect b="0" l="0" r="0" t="0"/>
          <a:stretch/>
        </p:blipFill>
        <p:spPr>
          <a:xfrm>
            <a:off x="7131678" y="1435763"/>
            <a:ext cx="4925594" cy="4925594"/>
          </a:xfrm>
          <a:prstGeom prst="rect">
            <a:avLst/>
          </a:prstGeom>
          <a:noFill/>
          <a:ln>
            <a:noFill/>
          </a:ln>
        </p:spPr>
      </p:pic>
      <p:pic>
        <p:nvPicPr>
          <p:cNvPr id="296" name="Google Shape;296;p11"/>
          <p:cNvPicPr preferRelativeResize="0"/>
          <p:nvPr/>
        </p:nvPicPr>
        <p:blipFill rotWithShape="1">
          <a:blip r:embed="rId4">
            <a:alphaModFix/>
          </a:blip>
          <a:srcRect b="0" l="0" r="0" t="0"/>
          <a:stretch/>
        </p:blipFill>
        <p:spPr>
          <a:xfrm>
            <a:off x="1238793" y="2178466"/>
            <a:ext cx="2922336" cy="2922336"/>
          </a:xfrm>
          <a:prstGeom prst="rect">
            <a:avLst/>
          </a:prstGeom>
          <a:noFill/>
          <a:ln cap="flat" cmpd="sng" w="9525">
            <a:solidFill>
              <a:schemeClr val="lt1"/>
            </a:solidFill>
            <a:prstDash val="solid"/>
            <a:round/>
            <a:headEnd len="sm" w="sm" type="none"/>
            <a:tailEnd len="sm" w="sm" type="none"/>
          </a:ln>
        </p:spPr>
      </p:pic>
      <p:sp>
        <p:nvSpPr>
          <p:cNvPr id="297" name="Google Shape;297;p11"/>
          <p:cNvSpPr txBox="1"/>
          <p:nvPr/>
        </p:nvSpPr>
        <p:spPr>
          <a:xfrm>
            <a:off x="750569" y="1582583"/>
            <a:ext cx="3898785" cy="492388"/>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2B317F"/>
                </a:solidFill>
                <a:latin typeface="Arial"/>
                <a:ea typeface="Arial"/>
                <a:cs typeface="Arial"/>
                <a:sym typeface="Arial"/>
              </a:rPr>
              <a:t>The Matrix is a system</a:t>
            </a:r>
            <a:endParaRPr sz="2400">
              <a:solidFill>
                <a:srgbClr val="2B317F"/>
              </a:solidFill>
              <a:latin typeface="Arial"/>
              <a:ea typeface="Arial"/>
              <a:cs typeface="Arial"/>
              <a:sym typeface="Arial"/>
            </a:endParaRPr>
          </a:p>
        </p:txBody>
      </p:sp>
      <p:sp>
        <p:nvSpPr>
          <p:cNvPr id="298" name="Google Shape;298;p11"/>
          <p:cNvSpPr txBox="1"/>
          <p:nvPr/>
        </p:nvSpPr>
        <p:spPr>
          <a:xfrm>
            <a:off x="750569" y="5145935"/>
            <a:ext cx="3898784" cy="86172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u="sng">
                <a:solidFill>
                  <a:srgbClr val="2B317F"/>
                </a:solidFill>
                <a:latin typeface="Arial"/>
                <a:ea typeface="Arial"/>
                <a:cs typeface="Arial"/>
                <a:sym typeface="Arial"/>
              </a:rPr>
              <a:t>Blockchain-based technology</a:t>
            </a:r>
            <a:endParaRPr b="1" sz="2400" u="sng">
              <a:solidFill>
                <a:srgbClr val="2B317F"/>
              </a:solidFill>
              <a:latin typeface="Arial"/>
              <a:ea typeface="Arial"/>
              <a:cs typeface="Arial"/>
              <a:sym typeface="Arial"/>
            </a:endParaRPr>
          </a:p>
        </p:txBody>
      </p:sp>
      <p:sp>
        <p:nvSpPr>
          <p:cNvPr id="299" name="Google Shape;299;p11"/>
          <p:cNvSpPr txBox="1"/>
          <p:nvPr/>
        </p:nvSpPr>
        <p:spPr>
          <a:xfrm>
            <a:off x="4786993" y="3235879"/>
            <a:ext cx="2046925" cy="410379"/>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1867">
                <a:solidFill>
                  <a:srgbClr val="083C92"/>
                </a:solidFill>
                <a:latin typeface="Arial"/>
                <a:ea typeface="Arial"/>
                <a:cs typeface="Arial"/>
                <a:sym typeface="Arial"/>
              </a:rPr>
              <a:t>Multi-platform</a:t>
            </a:r>
            <a:endParaRPr sz="2400">
              <a:solidFill>
                <a:schemeClr val="dk1"/>
              </a:solidFill>
              <a:latin typeface="Arial"/>
              <a:ea typeface="Arial"/>
              <a:cs typeface="Arial"/>
              <a:sym typeface="Arial"/>
            </a:endParaRPr>
          </a:p>
        </p:txBody>
      </p:sp>
      <p:sp>
        <p:nvSpPr>
          <p:cNvPr id="300" name="Google Shape;300;p11"/>
          <p:cNvSpPr/>
          <p:nvPr/>
        </p:nvSpPr>
        <p:spPr>
          <a:xfrm>
            <a:off x="5060323" y="3646258"/>
            <a:ext cx="1651083" cy="205783"/>
          </a:xfrm>
          <a:custGeom>
            <a:rect b="b" l="l" r="r" t="t"/>
            <a:pathLst>
              <a:path extrusionOk="0" h="216341" w="486795">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gradFill>
            <a:gsLst>
              <a:gs pos="0">
                <a:srgbClr val="BBBBBB"/>
              </a:gs>
              <a:gs pos="35000">
                <a:srgbClr val="CFCFCF"/>
              </a:gs>
              <a:gs pos="100000">
                <a:srgbClr val="EDEDED"/>
              </a:gs>
            </a:gsLst>
            <a:lin ang="16200000" scaled="0"/>
          </a:gradFill>
          <a:ln cap="flat" cmpd="sng" w="9525">
            <a:solidFill>
              <a:srgbClr val="20202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01" name="Google Shape;301;p11"/>
          <p:cNvSpPr txBox="1"/>
          <p:nvPr/>
        </p:nvSpPr>
        <p:spPr>
          <a:xfrm>
            <a:off x="10393392" y="2074971"/>
            <a:ext cx="1798608"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57BDB7"/>
                </a:solidFill>
                <a:latin typeface="Arial"/>
                <a:ea typeface="Arial"/>
                <a:cs typeface="Arial"/>
                <a:sym typeface="Arial"/>
              </a:rPr>
              <a:t>Websites</a:t>
            </a:r>
            <a:endParaRPr sz="2400">
              <a:solidFill>
                <a:srgbClr val="57BDB7"/>
              </a:solidFill>
              <a:latin typeface="Arial"/>
              <a:ea typeface="Arial"/>
              <a:cs typeface="Arial"/>
              <a:sym typeface="Arial"/>
            </a:endParaRPr>
          </a:p>
        </p:txBody>
      </p:sp>
      <p:sp>
        <p:nvSpPr>
          <p:cNvPr id="302" name="Google Shape;302;p11"/>
          <p:cNvSpPr txBox="1"/>
          <p:nvPr/>
        </p:nvSpPr>
        <p:spPr>
          <a:xfrm>
            <a:off x="6263115" y="1342591"/>
            <a:ext cx="2465740" cy="86172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57BDB7"/>
                </a:solidFill>
                <a:latin typeface="Arial"/>
                <a:ea typeface="Arial"/>
                <a:cs typeface="Arial"/>
                <a:sym typeface="Arial"/>
              </a:rPr>
              <a:t>iOS/Android applications</a:t>
            </a:r>
            <a:endParaRPr sz="2400">
              <a:solidFill>
                <a:srgbClr val="57BDB7"/>
              </a:solidFill>
              <a:latin typeface="Arial"/>
              <a:ea typeface="Arial"/>
              <a:cs typeface="Arial"/>
              <a:sym typeface="Arial"/>
            </a:endParaRPr>
          </a:p>
        </p:txBody>
      </p:sp>
      <p:pic>
        <p:nvPicPr>
          <p:cNvPr id="303" name="Google Shape;303;p11"/>
          <p:cNvPicPr preferRelativeResize="0"/>
          <p:nvPr/>
        </p:nvPicPr>
        <p:blipFill rotWithShape="1">
          <a:blip r:embed="rId5">
            <a:alphaModFix/>
          </a:blip>
          <a:srcRect b="83922" l="0" r="0" t="0"/>
          <a:stretch/>
        </p:blipFill>
        <p:spPr>
          <a:xfrm>
            <a:off x="0" y="0"/>
            <a:ext cx="12192031" cy="1102568"/>
          </a:xfrm>
          <a:prstGeom prst="rect">
            <a:avLst/>
          </a:prstGeom>
          <a:noFill/>
          <a:ln>
            <a:noFill/>
          </a:ln>
        </p:spPr>
      </p:pic>
      <p:pic>
        <p:nvPicPr>
          <p:cNvPr id="304" name="Google Shape;304;p11"/>
          <p:cNvPicPr preferRelativeResize="0"/>
          <p:nvPr/>
        </p:nvPicPr>
        <p:blipFill rotWithShape="1">
          <a:blip r:embed="rId6">
            <a:alphaModFix/>
          </a:blip>
          <a:srcRect b="0" l="0" r="0" t="89340"/>
          <a:stretch/>
        </p:blipFill>
        <p:spPr>
          <a:xfrm>
            <a:off x="1" y="6126968"/>
            <a:ext cx="12192004" cy="731032"/>
          </a:xfrm>
          <a:prstGeom prst="rect">
            <a:avLst/>
          </a:prstGeom>
          <a:noFill/>
          <a:ln>
            <a:noFill/>
          </a:ln>
        </p:spPr>
      </p:pic>
      <p:pic>
        <p:nvPicPr>
          <p:cNvPr id="305" name="Google Shape;305;p11"/>
          <p:cNvPicPr preferRelativeResize="0"/>
          <p:nvPr/>
        </p:nvPicPr>
        <p:blipFill rotWithShape="1">
          <a:blip r:embed="rId7">
            <a:alphaModFix/>
          </a:blip>
          <a:srcRect b="0" l="0" r="0" t="0"/>
          <a:stretch/>
        </p:blipFill>
        <p:spPr>
          <a:xfrm>
            <a:off x="-641559" y="6179129"/>
            <a:ext cx="2074633" cy="1011809"/>
          </a:xfrm>
          <a:prstGeom prst="rect">
            <a:avLst/>
          </a:prstGeom>
          <a:noFill/>
          <a:ln>
            <a:noFill/>
          </a:ln>
        </p:spPr>
      </p:pic>
      <p:sp>
        <p:nvSpPr>
          <p:cNvPr id="306" name="Google Shape;306;p11"/>
          <p:cNvSpPr txBox="1"/>
          <p:nvPr/>
        </p:nvSpPr>
        <p:spPr>
          <a:xfrm>
            <a:off x="0" y="1100180"/>
            <a:ext cx="4232165"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5. PRODUCT / SERVICE</a:t>
            </a:r>
            <a:endParaRPr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ppt_w</p:attrName>
                                        </p:attrNameLst>
                                      </p:cBhvr>
                                      <p:tavLst>
                                        <p:tav fmla="" tm="0">
                                          <p:val>
                                            <p:strVal val="0"/>
                                          </p:val>
                                        </p:tav>
                                        <p:tav fmla="" tm="100000">
                                          <p:val>
                                            <p:strVal val="#ppt_w"/>
                                          </p:val>
                                        </p:tav>
                                      </p:tavLst>
                                    </p:anim>
                                    <p:anim calcmode="lin" valueType="num">
                                      <p:cBhvr additive="base">
                                        <p:cTn dur="500"/>
                                        <p:tgtEl>
                                          <p:spTgt spid="3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ppt_w</p:attrName>
                                        </p:attrNameLst>
                                      </p:cBhvr>
                                      <p:tavLst>
                                        <p:tav fmla="" tm="0">
                                          <p:val>
                                            <p:strVal val="0"/>
                                          </p:val>
                                        </p:tav>
                                        <p:tav fmla="" tm="100000">
                                          <p:val>
                                            <p:strVal val="#ppt_w"/>
                                          </p:val>
                                        </p:tav>
                                      </p:tavLst>
                                    </p:anim>
                                    <p:anim calcmode="lin" valueType="num">
                                      <p:cBhvr additive="base">
                                        <p:cTn dur="500"/>
                                        <p:tgtEl>
                                          <p:spTgt spid="3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2"/>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312" name="Google Shape;312;p12"/>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313" name="Google Shape;313;p12"/>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314" name="Google Shape;314;p12"/>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6. MARKET OVERVIEW AND COMPETITORS</a:t>
            </a:r>
            <a:endParaRPr sz="2400">
              <a:solidFill>
                <a:schemeClr val="dk1"/>
              </a:solidFill>
              <a:latin typeface="Arial"/>
              <a:ea typeface="Arial"/>
              <a:cs typeface="Arial"/>
              <a:sym typeface="Arial"/>
            </a:endParaRPr>
          </a:p>
        </p:txBody>
      </p:sp>
      <p:pic>
        <p:nvPicPr>
          <p:cNvPr id="315" name="Google Shape;315;p12"/>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grpSp>
        <p:nvGrpSpPr>
          <p:cNvPr id="316" name="Google Shape;316;p12"/>
          <p:cNvGrpSpPr/>
          <p:nvPr/>
        </p:nvGrpSpPr>
        <p:grpSpPr>
          <a:xfrm>
            <a:off x="363290" y="1885224"/>
            <a:ext cx="6324601" cy="4042169"/>
            <a:chOff x="363290" y="1885224"/>
            <a:chExt cx="6324601" cy="4042169"/>
          </a:xfrm>
        </p:grpSpPr>
        <p:pic>
          <p:nvPicPr>
            <p:cNvPr id="317" name="Google Shape;317;p12"/>
            <p:cNvPicPr preferRelativeResize="0"/>
            <p:nvPr/>
          </p:nvPicPr>
          <p:blipFill rotWithShape="1">
            <a:blip r:embed="rId7">
              <a:alphaModFix/>
            </a:blip>
            <a:srcRect b="8518" l="4167" r="2364" t="5556"/>
            <a:stretch/>
          </p:blipFill>
          <p:spPr>
            <a:xfrm>
              <a:off x="363290" y="1885224"/>
              <a:ext cx="6324601" cy="4042169"/>
            </a:xfrm>
            <a:prstGeom prst="rect">
              <a:avLst/>
            </a:prstGeom>
            <a:noFill/>
            <a:ln>
              <a:noFill/>
            </a:ln>
          </p:spPr>
        </p:pic>
        <p:sp>
          <p:nvSpPr>
            <p:cNvPr id="318" name="Google Shape;318;p12"/>
            <p:cNvSpPr/>
            <p:nvPr/>
          </p:nvSpPr>
          <p:spPr>
            <a:xfrm>
              <a:off x="6354233" y="1885224"/>
              <a:ext cx="333658" cy="3591016"/>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9" name="Google Shape;319;p12"/>
          <p:cNvSpPr txBox="1"/>
          <p:nvPr/>
        </p:nvSpPr>
        <p:spPr>
          <a:xfrm>
            <a:off x="6521062" y="3351805"/>
            <a:ext cx="5616342" cy="6578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strike="noStrike">
                <a:solidFill>
                  <a:srgbClr val="455F7C"/>
                </a:solidFill>
                <a:latin typeface="Arial"/>
                <a:ea typeface="Arial"/>
                <a:cs typeface="Arial"/>
                <a:sym typeface="Arial"/>
              </a:rPr>
              <a:t>Vietnam: number of crowdfunding campaigns 2017-2025</a:t>
            </a:r>
            <a:endParaRPr b="1"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3"/>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325" name="Google Shape;325;p13"/>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326" name="Google Shape;326;p13"/>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327" name="Google Shape;327;p13"/>
          <p:cNvSpPr txBox="1"/>
          <p:nvPr/>
        </p:nvSpPr>
        <p:spPr>
          <a:xfrm>
            <a:off x="-1" y="1102568"/>
            <a:ext cx="7132321"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6. MARKET OVERVIEW AND COMPETITORS</a:t>
            </a:r>
            <a:endParaRPr sz="2400">
              <a:solidFill>
                <a:schemeClr val="dk1"/>
              </a:solidFill>
              <a:latin typeface="Arial"/>
              <a:ea typeface="Arial"/>
              <a:cs typeface="Arial"/>
              <a:sym typeface="Arial"/>
            </a:endParaRPr>
          </a:p>
        </p:txBody>
      </p:sp>
      <p:pic>
        <p:nvPicPr>
          <p:cNvPr id="328" name="Google Shape;328;p13"/>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graphicFrame>
        <p:nvGraphicFramePr>
          <p:cNvPr id="329" name="Google Shape;329;p13"/>
          <p:cNvGraphicFramePr/>
          <p:nvPr/>
        </p:nvGraphicFramePr>
        <p:xfrm>
          <a:off x="215366" y="1594955"/>
          <a:ext cx="3000000" cy="3000000"/>
        </p:xfrm>
        <a:graphic>
          <a:graphicData uri="http://schemas.openxmlformats.org/drawingml/2006/table">
            <a:tbl>
              <a:tblPr>
                <a:noFill/>
                <a:tableStyleId>{268CA740-7FA8-40A3-B211-B82167EEAAC1}</a:tableStyleId>
              </a:tblPr>
              <a:tblGrid>
                <a:gridCol w="2898700"/>
                <a:gridCol w="2898700"/>
                <a:gridCol w="2898700"/>
                <a:gridCol w="2898700"/>
              </a:tblGrid>
              <a:tr h="524475">
                <a:tc>
                  <a:txBody>
                    <a:bodyPr/>
                    <a:lstStyle/>
                    <a:p>
                      <a:pPr indent="0" lvl="0" marL="0" marR="0" rtl="0" algn="ctr">
                        <a:spcBef>
                          <a:spcPts val="0"/>
                        </a:spcBef>
                        <a:spcAft>
                          <a:spcPts val="0"/>
                        </a:spcAft>
                        <a:buNone/>
                      </a:pPr>
                      <a:r>
                        <a:rPr b="0" lang="en-US" sz="2000" u="none" cap="none" strike="noStrike">
                          <a:solidFill>
                            <a:srgbClr val="000000"/>
                          </a:solidFill>
                          <a:latin typeface="Arial"/>
                          <a:ea typeface="Arial"/>
                          <a:cs typeface="Arial"/>
                          <a:sym typeface="Arial"/>
                        </a:rPr>
                        <a:t> Characteristics</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The Matrix </a:t>
                      </a:r>
                      <a:r>
                        <a:rPr b="0" lang="en-US" sz="2000" u="none" cap="none" strike="noStrike"/>
                        <a:t> </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BeeKrowd </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B3SHARK</a:t>
                      </a:r>
                      <a:endParaRPr sz="2000" u="none" cap="none" strike="noStrike">
                        <a:latin typeface="Arial"/>
                        <a:ea typeface="Arial"/>
                        <a:cs typeface="Arial"/>
                        <a:sym typeface="Arial"/>
                      </a:endParaRPr>
                    </a:p>
                  </a:txBody>
                  <a:tcPr marT="63500" marB="63500" marR="63500" marL="63500" anchor="ctr"/>
                </a:tc>
              </a:tr>
              <a:tr h="737650">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Blockchain platform</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r>
              <a:tr h="737650">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Feedback from startup, investor</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r>
              <a:tr h="737650">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Disbursement follow progress</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r>
              <a:tr h="534625">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Smart contract</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 </a:t>
                      </a:r>
                      <a:endParaRPr/>
                    </a:p>
                  </a:txBody>
                  <a:tcPr marT="63500" marB="63500" marR="63500" marL="63500" anchor="ctr"/>
                </a:tc>
              </a:tr>
              <a:tr h="1021875">
                <a:tc>
                  <a:txBody>
                    <a:bodyPr/>
                    <a:lstStyle/>
                    <a:p>
                      <a:pPr indent="0" lvl="0" marL="0" marR="0" rtl="0" algn="l">
                        <a:spcBef>
                          <a:spcPts val="0"/>
                        </a:spcBef>
                        <a:spcAft>
                          <a:spcPts val="0"/>
                        </a:spcAft>
                        <a:buNone/>
                      </a:pPr>
                      <a:r>
                        <a:rPr b="0" lang="en-US" sz="2000" u="none" cap="none" strike="noStrike">
                          <a:solidFill>
                            <a:srgbClr val="000000"/>
                          </a:solidFill>
                          <a:latin typeface="Arial"/>
                          <a:ea typeface="Arial"/>
                          <a:cs typeface="Arial"/>
                          <a:sym typeface="Arial"/>
                        </a:rPr>
                        <a:t>Amount of investment capital</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ctr">
                        <a:spcBef>
                          <a:spcPts val="0"/>
                        </a:spcBef>
                        <a:spcAft>
                          <a:spcPts val="0"/>
                        </a:spcAft>
                        <a:buNone/>
                      </a:pPr>
                      <a:r>
                        <a:rPr b="0" lang="en-US" sz="2000" u="none" cap="none" strike="noStrike">
                          <a:solidFill>
                            <a:srgbClr val="000000"/>
                          </a:solidFill>
                          <a:latin typeface="Arial"/>
                          <a:ea typeface="Arial"/>
                          <a:cs typeface="Arial"/>
                          <a:sym typeface="Arial"/>
                        </a:rPr>
                        <a:t>Small</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ctr">
                        <a:spcBef>
                          <a:spcPts val="0"/>
                        </a:spcBef>
                        <a:spcAft>
                          <a:spcPts val="0"/>
                        </a:spcAft>
                        <a:buNone/>
                      </a:pPr>
                      <a:r>
                        <a:rPr b="0" lang="en-US" sz="2000" u="none" cap="none" strike="noStrike">
                          <a:solidFill>
                            <a:srgbClr val="000000"/>
                          </a:solidFill>
                          <a:latin typeface="Arial"/>
                          <a:ea typeface="Arial"/>
                          <a:cs typeface="Arial"/>
                          <a:sym typeface="Arial"/>
                        </a:rPr>
                        <a:t>Large</a:t>
                      </a:r>
                      <a:endParaRPr sz="2000" u="none" cap="none" strike="noStrike">
                        <a:latin typeface="Arial"/>
                        <a:ea typeface="Arial"/>
                        <a:cs typeface="Arial"/>
                        <a:sym typeface="Arial"/>
                      </a:endParaRPr>
                    </a:p>
                  </a:txBody>
                  <a:tcPr marT="63500" marB="63500" marR="63500" marL="63500" anchor="ctr"/>
                </a:tc>
                <a:tc>
                  <a:txBody>
                    <a:bodyPr/>
                    <a:lstStyle/>
                    <a:p>
                      <a:pPr indent="0" lvl="0" marL="0" marR="0" rtl="0" algn="ctr">
                        <a:spcBef>
                          <a:spcPts val="0"/>
                        </a:spcBef>
                        <a:spcAft>
                          <a:spcPts val="0"/>
                        </a:spcAft>
                        <a:buNone/>
                      </a:pPr>
                      <a:r>
                        <a:rPr b="0" lang="en-US" sz="2000" u="none" cap="none" strike="noStrike">
                          <a:solidFill>
                            <a:srgbClr val="000000"/>
                          </a:solidFill>
                          <a:latin typeface="Arial"/>
                          <a:ea typeface="Arial"/>
                          <a:cs typeface="Arial"/>
                          <a:sym typeface="Arial"/>
                        </a:rPr>
                        <a:t>Large</a:t>
                      </a:r>
                      <a:endParaRPr sz="2000" u="none" cap="none" strike="noStrike">
                        <a:latin typeface="Arial"/>
                        <a:ea typeface="Arial"/>
                        <a:cs typeface="Arial"/>
                        <a:sym typeface="Arial"/>
                      </a:endParaRPr>
                    </a:p>
                  </a:txBody>
                  <a:tcPr marT="63500" marB="63500" marR="63500" marL="63500" anchor="ctr"/>
                </a:tc>
              </a:tr>
            </a:tbl>
          </a:graphicData>
        </a:graphic>
      </p:graphicFrame>
      <p:pic>
        <p:nvPicPr>
          <p:cNvPr descr="Icon&#10;&#10;Description automatically generated" id="330" name="Google Shape;330;p13"/>
          <p:cNvPicPr preferRelativeResize="0"/>
          <p:nvPr/>
        </p:nvPicPr>
        <p:blipFill rotWithShape="1">
          <a:blip r:embed="rId7">
            <a:alphaModFix/>
          </a:blip>
          <a:srcRect b="26632" l="50000" r="12426" t="16346"/>
          <a:stretch/>
        </p:blipFill>
        <p:spPr>
          <a:xfrm>
            <a:off x="4122821" y="2270918"/>
            <a:ext cx="370503" cy="363599"/>
          </a:xfrm>
          <a:prstGeom prst="rect">
            <a:avLst/>
          </a:prstGeom>
          <a:noFill/>
          <a:ln>
            <a:noFill/>
          </a:ln>
        </p:spPr>
      </p:pic>
      <p:pic>
        <p:nvPicPr>
          <p:cNvPr descr="Icon&#10;&#10;Description automatically generated" id="331" name="Google Shape;331;p13"/>
          <p:cNvPicPr preferRelativeResize="0"/>
          <p:nvPr/>
        </p:nvPicPr>
        <p:blipFill rotWithShape="1">
          <a:blip r:embed="rId7">
            <a:alphaModFix/>
          </a:blip>
          <a:srcRect b="24161" l="11454" r="50972" t="18815"/>
          <a:stretch/>
        </p:blipFill>
        <p:spPr>
          <a:xfrm>
            <a:off x="7166349" y="2270918"/>
            <a:ext cx="370503" cy="363599"/>
          </a:xfrm>
          <a:prstGeom prst="rect">
            <a:avLst/>
          </a:prstGeom>
          <a:noFill/>
          <a:ln>
            <a:noFill/>
          </a:ln>
        </p:spPr>
      </p:pic>
      <p:pic>
        <p:nvPicPr>
          <p:cNvPr descr="Icon&#10;&#10;Description automatically generated" id="332" name="Google Shape;332;p13"/>
          <p:cNvPicPr preferRelativeResize="0"/>
          <p:nvPr/>
        </p:nvPicPr>
        <p:blipFill rotWithShape="1">
          <a:blip r:embed="rId7">
            <a:alphaModFix/>
          </a:blip>
          <a:srcRect b="26632" l="50000" r="12426" t="16346"/>
          <a:stretch/>
        </p:blipFill>
        <p:spPr>
          <a:xfrm>
            <a:off x="4122821" y="3059753"/>
            <a:ext cx="370503" cy="363599"/>
          </a:xfrm>
          <a:prstGeom prst="rect">
            <a:avLst/>
          </a:prstGeom>
          <a:noFill/>
          <a:ln>
            <a:noFill/>
          </a:ln>
        </p:spPr>
      </p:pic>
      <p:pic>
        <p:nvPicPr>
          <p:cNvPr descr="Icon&#10;&#10;Description automatically generated" id="333" name="Google Shape;333;p13"/>
          <p:cNvPicPr preferRelativeResize="0"/>
          <p:nvPr/>
        </p:nvPicPr>
        <p:blipFill rotWithShape="1">
          <a:blip r:embed="rId7">
            <a:alphaModFix/>
          </a:blip>
          <a:srcRect b="26632" l="50000" r="12426" t="16346"/>
          <a:stretch/>
        </p:blipFill>
        <p:spPr>
          <a:xfrm>
            <a:off x="4122821" y="3781614"/>
            <a:ext cx="370503" cy="363599"/>
          </a:xfrm>
          <a:prstGeom prst="rect">
            <a:avLst/>
          </a:prstGeom>
          <a:noFill/>
          <a:ln>
            <a:noFill/>
          </a:ln>
        </p:spPr>
      </p:pic>
      <p:pic>
        <p:nvPicPr>
          <p:cNvPr descr="Icon&#10;&#10;Description automatically generated" id="334" name="Google Shape;334;p13"/>
          <p:cNvPicPr preferRelativeResize="0"/>
          <p:nvPr/>
        </p:nvPicPr>
        <p:blipFill rotWithShape="1">
          <a:blip r:embed="rId7">
            <a:alphaModFix/>
          </a:blip>
          <a:srcRect b="26632" l="50000" r="12426" t="16346"/>
          <a:stretch/>
        </p:blipFill>
        <p:spPr>
          <a:xfrm>
            <a:off x="4122821" y="4383321"/>
            <a:ext cx="370503" cy="363599"/>
          </a:xfrm>
          <a:prstGeom prst="rect">
            <a:avLst/>
          </a:prstGeom>
          <a:noFill/>
          <a:ln>
            <a:noFill/>
          </a:ln>
        </p:spPr>
      </p:pic>
      <p:pic>
        <p:nvPicPr>
          <p:cNvPr descr="Icon&#10;&#10;Description automatically generated" id="335" name="Google Shape;335;p13"/>
          <p:cNvPicPr preferRelativeResize="0"/>
          <p:nvPr/>
        </p:nvPicPr>
        <p:blipFill rotWithShape="1">
          <a:blip r:embed="rId7">
            <a:alphaModFix/>
          </a:blip>
          <a:srcRect b="24161" l="11454" r="50972" t="18815"/>
          <a:stretch/>
        </p:blipFill>
        <p:spPr>
          <a:xfrm>
            <a:off x="7166348" y="3059752"/>
            <a:ext cx="370503" cy="363599"/>
          </a:xfrm>
          <a:prstGeom prst="rect">
            <a:avLst/>
          </a:prstGeom>
          <a:noFill/>
          <a:ln>
            <a:noFill/>
          </a:ln>
        </p:spPr>
      </p:pic>
      <p:pic>
        <p:nvPicPr>
          <p:cNvPr descr="Icon&#10;&#10;Description automatically generated" id="336" name="Google Shape;336;p13"/>
          <p:cNvPicPr preferRelativeResize="0"/>
          <p:nvPr/>
        </p:nvPicPr>
        <p:blipFill rotWithShape="1">
          <a:blip r:embed="rId7">
            <a:alphaModFix/>
          </a:blip>
          <a:srcRect b="24161" l="11454" r="50972" t="18815"/>
          <a:stretch/>
        </p:blipFill>
        <p:spPr>
          <a:xfrm>
            <a:off x="7161467" y="3818141"/>
            <a:ext cx="370503" cy="363599"/>
          </a:xfrm>
          <a:prstGeom prst="rect">
            <a:avLst/>
          </a:prstGeom>
          <a:noFill/>
          <a:ln>
            <a:noFill/>
          </a:ln>
        </p:spPr>
      </p:pic>
      <p:pic>
        <p:nvPicPr>
          <p:cNvPr descr="Icon&#10;&#10;Description automatically generated" id="337" name="Google Shape;337;p13"/>
          <p:cNvPicPr preferRelativeResize="0"/>
          <p:nvPr/>
        </p:nvPicPr>
        <p:blipFill rotWithShape="1">
          <a:blip r:embed="rId7">
            <a:alphaModFix/>
          </a:blip>
          <a:srcRect b="24161" l="11454" r="50972" t="18815"/>
          <a:stretch/>
        </p:blipFill>
        <p:spPr>
          <a:xfrm>
            <a:off x="7161467" y="4425175"/>
            <a:ext cx="370503" cy="363599"/>
          </a:xfrm>
          <a:prstGeom prst="rect">
            <a:avLst/>
          </a:prstGeom>
          <a:noFill/>
          <a:ln>
            <a:noFill/>
          </a:ln>
        </p:spPr>
      </p:pic>
      <p:pic>
        <p:nvPicPr>
          <p:cNvPr descr="Icon&#10;&#10;Description automatically generated" id="338" name="Google Shape;338;p13"/>
          <p:cNvPicPr preferRelativeResize="0"/>
          <p:nvPr/>
        </p:nvPicPr>
        <p:blipFill rotWithShape="1">
          <a:blip r:embed="rId7">
            <a:alphaModFix/>
          </a:blip>
          <a:srcRect b="24161" l="11454" r="50972" t="18815"/>
          <a:stretch/>
        </p:blipFill>
        <p:spPr>
          <a:xfrm>
            <a:off x="10190759" y="2270918"/>
            <a:ext cx="370503" cy="363599"/>
          </a:xfrm>
          <a:prstGeom prst="rect">
            <a:avLst/>
          </a:prstGeom>
          <a:noFill/>
          <a:ln>
            <a:noFill/>
          </a:ln>
        </p:spPr>
      </p:pic>
      <p:pic>
        <p:nvPicPr>
          <p:cNvPr descr="Icon&#10;&#10;Description automatically generated" id="339" name="Google Shape;339;p13"/>
          <p:cNvPicPr preferRelativeResize="0"/>
          <p:nvPr/>
        </p:nvPicPr>
        <p:blipFill rotWithShape="1">
          <a:blip r:embed="rId7">
            <a:alphaModFix/>
          </a:blip>
          <a:srcRect b="24161" l="11454" r="50972" t="18815"/>
          <a:stretch/>
        </p:blipFill>
        <p:spPr>
          <a:xfrm>
            <a:off x="10190758" y="3059752"/>
            <a:ext cx="370503" cy="363599"/>
          </a:xfrm>
          <a:prstGeom prst="rect">
            <a:avLst/>
          </a:prstGeom>
          <a:noFill/>
          <a:ln>
            <a:noFill/>
          </a:ln>
        </p:spPr>
      </p:pic>
      <p:pic>
        <p:nvPicPr>
          <p:cNvPr descr="Icon&#10;&#10;Description automatically generated" id="340" name="Google Shape;340;p13"/>
          <p:cNvPicPr preferRelativeResize="0"/>
          <p:nvPr/>
        </p:nvPicPr>
        <p:blipFill rotWithShape="1">
          <a:blip r:embed="rId7">
            <a:alphaModFix/>
          </a:blip>
          <a:srcRect b="24161" l="11454" r="50972" t="18815"/>
          <a:stretch/>
        </p:blipFill>
        <p:spPr>
          <a:xfrm>
            <a:off x="10185877" y="3818141"/>
            <a:ext cx="370503" cy="363599"/>
          </a:xfrm>
          <a:prstGeom prst="rect">
            <a:avLst/>
          </a:prstGeom>
          <a:noFill/>
          <a:ln>
            <a:noFill/>
          </a:ln>
        </p:spPr>
      </p:pic>
      <p:pic>
        <p:nvPicPr>
          <p:cNvPr descr="Icon&#10;&#10;Description automatically generated" id="341" name="Google Shape;341;p13"/>
          <p:cNvPicPr preferRelativeResize="0"/>
          <p:nvPr/>
        </p:nvPicPr>
        <p:blipFill rotWithShape="1">
          <a:blip r:embed="rId7">
            <a:alphaModFix/>
          </a:blip>
          <a:srcRect b="24161" l="11454" r="50972" t="18815"/>
          <a:stretch/>
        </p:blipFill>
        <p:spPr>
          <a:xfrm>
            <a:off x="10185877" y="4425175"/>
            <a:ext cx="370503" cy="363599"/>
          </a:xfrm>
          <a:prstGeom prst="rect">
            <a:avLst/>
          </a:prstGeom>
          <a:noFill/>
          <a:ln>
            <a:noFill/>
          </a:ln>
        </p:spPr>
      </p:pic>
      <p:pic>
        <p:nvPicPr>
          <p:cNvPr id="342" name="Google Shape;342;p13"/>
          <p:cNvPicPr preferRelativeResize="0"/>
          <p:nvPr/>
        </p:nvPicPr>
        <p:blipFill rotWithShape="1">
          <a:blip r:embed="rId8">
            <a:alphaModFix/>
          </a:blip>
          <a:srcRect b="0" l="0" r="0" t="0"/>
          <a:stretch/>
        </p:blipFill>
        <p:spPr>
          <a:xfrm>
            <a:off x="7929483" y="1651711"/>
            <a:ext cx="439817" cy="421337"/>
          </a:xfrm>
          <a:prstGeom prst="rect">
            <a:avLst/>
          </a:prstGeom>
          <a:noFill/>
          <a:ln>
            <a:noFill/>
          </a:ln>
        </p:spPr>
      </p:pic>
      <p:pic>
        <p:nvPicPr>
          <p:cNvPr id="343" name="Google Shape;343;p13"/>
          <p:cNvPicPr preferRelativeResize="0"/>
          <p:nvPr/>
        </p:nvPicPr>
        <p:blipFill rotWithShape="1">
          <a:blip r:embed="rId9">
            <a:alphaModFix/>
          </a:blip>
          <a:srcRect b="40788" l="22713" r="23229" t="25042"/>
          <a:stretch/>
        </p:blipFill>
        <p:spPr>
          <a:xfrm>
            <a:off x="4948609" y="1643032"/>
            <a:ext cx="682783" cy="431612"/>
          </a:xfrm>
          <a:prstGeom prst="rect">
            <a:avLst/>
          </a:prstGeom>
          <a:noFill/>
          <a:ln>
            <a:noFill/>
          </a:ln>
        </p:spPr>
      </p:pic>
      <p:pic>
        <p:nvPicPr>
          <p:cNvPr descr="Có thể là hình ảnh về văn bản cho biết 'B3SHARK'" id="344" name="Google Shape;344;p13"/>
          <p:cNvPicPr preferRelativeResize="0"/>
          <p:nvPr/>
        </p:nvPicPr>
        <p:blipFill rotWithShape="1">
          <a:blip r:embed="rId10">
            <a:alphaModFix/>
          </a:blip>
          <a:srcRect b="0" l="0" r="0" t="0"/>
          <a:stretch/>
        </p:blipFill>
        <p:spPr>
          <a:xfrm>
            <a:off x="10789991" y="1645513"/>
            <a:ext cx="426650" cy="42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14"/>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350" name="Google Shape;350;p14"/>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351" name="Google Shape;351;p14"/>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352" name="Google Shape;352;p14"/>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7. TARGET CUSTOMER</a:t>
            </a:r>
            <a:endParaRPr sz="2400">
              <a:solidFill>
                <a:schemeClr val="dk1"/>
              </a:solidFill>
              <a:latin typeface="Arial"/>
              <a:ea typeface="Arial"/>
              <a:cs typeface="Arial"/>
              <a:sym typeface="Arial"/>
            </a:endParaRPr>
          </a:p>
        </p:txBody>
      </p:sp>
      <p:sp>
        <p:nvSpPr>
          <p:cNvPr id="353" name="Google Shape;353;p14"/>
          <p:cNvSpPr/>
          <p:nvPr/>
        </p:nvSpPr>
        <p:spPr>
          <a:xfrm>
            <a:off x="707505" y="2133806"/>
            <a:ext cx="4817365" cy="2233388"/>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54" name="Google Shape;354;p14"/>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pic>
        <p:nvPicPr>
          <p:cNvPr descr="A picture containing text, clock&#10;&#10;Description automatically generated" id="355" name="Google Shape;355;p14"/>
          <p:cNvPicPr preferRelativeResize="0"/>
          <p:nvPr/>
        </p:nvPicPr>
        <p:blipFill rotWithShape="1">
          <a:blip r:embed="rId7">
            <a:alphaModFix/>
          </a:blip>
          <a:srcRect b="0" l="0" r="0" t="0"/>
          <a:stretch/>
        </p:blipFill>
        <p:spPr>
          <a:xfrm>
            <a:off x="3776712" y="1488393"/>
            <a:ext cx="4638575" cy="4638575"/>
          </a:xfrm>
          <a:prstGeom prst="rect">
            <a:avLst/>
          </a:prstGeom>
          <a:noFill/>
          <a:ln>
            <a:noFill/>
          </a:ln>
        </p:spPr>
      </p:pic>
      <p:sp>
        <p:nvSpPr>
          <p:cNvPr id="356" name="Google Shape;356;p14"/>
          <p:cNvSpPr txBox="1"/>
          <p:nvPr/>
        </p:nvSpPr>
        <p:spPr>
          <a:xfrm>
            <a:off x="1227953" y="4298503"/>
            <a:ext cx="2548759" cy="1388238"/>
          </a:xfrm>
          <a:prstGeom prst="rect">
            <a:avLst/>
          </a:prstGeom>
          <a:noFill/>
          <a:ln>
            <a:noFill/>
          </a:ln>
        </p:spPr>
        <p:txBody>
          <a:bodyPr anchorCtr="0" anchor="b" bIns="121900" lIns="121900" spcFirstLastPara="1" rIns="121900" wrap="square" tIns="121900">
            <a:noAutofit/>
          </a:bodyPr>
          <a:lstStyle/>
          <a:p>
            <a:pPr indent="0" lvl="0" marL="0" marR="0" rtl="0" algn="l">
              <a:spcBef>
                <a:spcPts val="0"/>
              </a:spcBef>
              <a:spcAft>
                <a:spcPts val="0"/>
              </a:spcAft>
              <a:buNone/>
            </a:pPr>
            <a:r>
              <a:rPr b="1" lang="en-US" sz="3733">
                <a:solidFill>
                  <a:srgbClr val="083C92"/>
                </a:solidFill>
                <a:latin typeface="Arial"/>
                <a:ea typeface="Arial"/>
                <a:cs typeface="Arial"/>
                <a:sym typeface="Arial"/>
              </a:rPr>
              <a:t>Start-up</a:t>
            </a:r>
            <a:endParaRPr/>
          </a:p>
          <a:p>
            <a:pPr indent="0" lvl="0" marL="0" marR="0" rtl="0" algn="l">
              <a:spcBef>
                <a:spcPts val="0"/>
              </a:spcBef>
              <a:spcAft>
                <a:spcPts val="0"/>
              </a:spcAft>
              <a:buNone/>
            </a:pPr>
            <a:r>
              <a:rPr b="1" lang="en-US" sz="3733">
                <a:solidFill>
                  <a:srgbClr val="083C92"/>
                </a:solidFill>
                <a:latin typeface="Arial"/>
                <a:ea typeface="Arial"/>
                <a:cs typeface="Arial"/>
                <a:sym typeface="Arial"/>
              </a:rPr>
              <a:t>Projects</a:t>
            </a:r>
            <a:endParaRPr sz="2400">
              <a:solidFill>
                <a:schemeClr val="dk1"/>
              </a:solidFill>
              <a:latin typeface="Arial"/>
              <a:ea typeface="Arial"/>
              <a:cs typeface="Arial"/>
              <a:sym typeface="Arial"/>
            </a:endParaRPr>
          </a:p>
        </p:txBody>
      </p:sp>
      <p:sp>
        <p:nvSpPr>
          <p:cNvPr id="357" name="Google Shape;357;p14"/>
          <p:cNvSpPr txBox="1"/>
          <p:nvPr/>
        </p:nvSpPr>
        <p:spPr>
          <a:xfrm>
            <a:off x="8594077" y="2385086"/>
            <a:ext cx="2548759" cy="819788"/>
          </a:xfrm>
          <a:prstGeom prst="rect">
            <a:avLst/>
          </a:prstGeom>
          <a:noFill/>
          <a:ln>
            <a:noFill/>
          </a:ln>
        </p:spPr>
        <p:txBody>
          <a:bodyPr anchorCtr="0" anchor="b" bIns="121900" lIns="121900" spcFirstLastPara="1" rIns="121900" wrap="square" tIns="121900">
            <a:noAutofit/>
          </a:bodyPr>
          <a:lstStyle/>
          <a:p>
            <a:pPr indent="0" lvl="0" marL="0" marR="0" rtl="0" algn="l">
              <a:spcBef>
                <a:spcPts val="0"/>
              </a:spcBef>
              <a:spcAft>
                <a:spcPts val="0"/>
              </a:spcAft>
              <a:buNone/>
            </a:pPr>
            <a:r>
              <a:rPr b="1" lang="en-US" sz="3733">
                <a:solidFill>
                  <a:srgbClr val="083C92"/>
                </a:solidFill>
                <a:latin typeface="Arial"/>
                <a:ea typeface="Arial"/>
                <a:cs typeface="Arial"/>
                <a:sym typeface="Arial"/>
              </a:rPr>
              <a:t>Investors</a:t>
            </a:r>
            <a:endParaRPr sz="2400">
              <a:solidFill>
                <a:schemeClr val="dk1"/>
              </a:solidFill>
              <a:latin typeface="Arial"/>
              <a:ea typeface="Arial"/>
              <a:cs typeface="Arial"/>
              <a:sym typeface="Arial"/>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15"/>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363" name="Google Shape;363;p15"/>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364" name="Google Shape;364;p15"/>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365" name="Google Shape;365;p15"/>
          <p:cNvSpPr txBox="1"/>
          <p:nvPr/>
        </p:nvSpPr>
        <p:spPr>
          <a:xfrm>
            <a:off x="0"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7. TARGET CUSTOMER</a:t>
            </a:r>
            <a:endParaRPr sz="2400">
              <a:solidFill>
                <a:schemeClr val="dk1"/>
              </a:solidFill>
              <a:latin typeface="Arial"/>
              <a:ea typeface="Arial"/>
              <a:cs typeface="Arial"/>
              <a:sym typeface="Arial"/>
            </a:endParaRPr>
          </a:p>
        </p:txBody>
      </p:sp>
      <p:sp>
        <p:nvSpPr>
          <p:cNvPr id="366" name="Google Shape;366;p15"/>
          <p:cNvSpPr txBox="1"/>
          <p:nvPr/>
        </p:nvSpPr>
        <p:spPr>
          <a:xfrm>
            <a:off x="395757" y="2009110"/>
            <a:ext cx="7119063" cy="3588895"/>
          </a:xfrm>
          <a:prstGeom prst="rect">
            <a:avLst/>
          </a:prstGeom>
          <a:noFill/>
          <a:ln>
            <a:noFill/>
          </a:ln>
        </p:spPr>
        <p:txBody>
          <a:bodyPr anchorCtr="0" anchor="b" bIns="104300" lIns="104300" spcFirstLastPara="1" rIns="104300" wrap="square" tIns="104300">
            <a:noAutofit/>
          </a:bodyPr>
          <a:lstStyle/>
          <a:p>
            <a:pPr indent="0" lvl="0" marL="0" marR="0" rtl="0" algn="ctr">
              <a:lnSpc>
                <a:spcPct val="150000"/>
              </a:lnSpc>
              <a:spcBef>
                <a:spcPts val="0"/>
              </a:spcBef>
              <a:spcAft>
                <a:spcPts val="0"/>
              </a:spcAft>
              <a:buNone/>
            </a:pPr>
            <a:r>
              <a:rPr b="1" lang="en-US" sz="2400">
                <a:solidFill>
                  <a:srgbClr val="083C92"/>
                </a:solidFill>
                <a:latin typeface="Arial"/>
                <a:ea typeface="Arial"/>
                <a:cs typeface="Arial"/>
                <a:sym typeface="Arial"/>
              </a:rPr>
              <a:t> Stage 1 ( 12-24 months)</a:t>
            </a:r>
            <a:endParaRPr sz="2400">
              <a:solidFill>
                <a:schemeClr val="dk1"/>
              </a:solidFill>
              <a:latin typeface="Arial"/>
              <a:ea typeface="Arial"/>
              <a:cs typeface="Arial"/>
              <a:sym typeface="Arial"/>
            </a:endParaRPr>
          </a:p>
          <a:p>
            <a:pPr indent="0" lvl="0" marL="0" marR="0" rtl="0" algn="l">
              <a:lnSpc>
                <a:spcPct val="150000"/>
              </a:lnSpc>
              <a:spcBef>
                <a:spcPts val="747"/>
              </a:spcBef>
              <a:spcAft>
                <a:spcPts val="0"/>
              </a:spcAft>
              <a:buNone/>
            </a:pPr>
            <a:r>
              <a:rPr lang="en-US" sz="2400">
                <a:solidFill>
                  <a:srgbClr val="083C92"/>
                </a:solidFill>
                <a:latin typeface="Arial"/>
                <a:ea typeface="Arial"/>
                <a:cs typeface="Arial"/>
                <a:sym typeface="Arial"/>
              </a:rPr>
              <a:t>- Investors: flexible angel investors (</a:t>
            </a:r>
            <a:r>
              <a:rPr lang="en-US" sz="2400">
                <a:solidFill>
                  <a:srgbClr val="083C92"/>
                </a:solidFill>
                <a:latin typeface="Times New Roman"/>
                <a:ea typeface="Times New Roman"/>
                <a:cs typeface="Times New Roman"/>
                <a:sym typeface="Times New Roman"/>
              </a:rPr>
              <a:t>≥ </a:t>
            </a:r>
            <a:r>
              <a:rPr lang="en-US" sz="2400">
                <a:solidFill>
                  <a:srgbClr val="083C92"/>
                </a:solidFill>
                <a:latin typeface="Arial"/>
                <a:ea typeface="Arial"/>
                <a:cs typeface="Arial"/>
                <a:sym typeface="Arial"/>
              </a:rPr>
              <a:t>500$)</a:t>
            </a:r>
            <a:endParaRPr sz="2400">
              <a:solidFill>
                <a:schemeClr val="dk1"/>
              </a:solidFill>
              <a:latin typeface="Arial"/>
              <a:ea typeface="Arial"/>
              <a:cs typeface="Arial"/>
              <a:sym typeface="Arial"/>
            </a:endParaRPr>
          </a:p>
          <a:p>
            <a:pPr indent="0" lvl="0" marL="0" marR="0" rtl="0" algn="l">
              <a:lnSpc>
                <a:spcPct val="150000"/>
              </a:lnSpc>
              <a:spcBef>
                <a:spcPts val="653"/>
              </a:spcBef>
              <a:spcAft>
                <a:spcPts val="0"/>
              </a:spcAft>
              <a:buNone/>
            </a:pPr>
            <a:r>
              <a:rPr lang="en-US" sz="2400">
                <a:solidFill>
                  <a:srgbClr val="083C92"/>
                </a:solidFill>
                <a:latin typeface="Arial"/>
                <a:ea typeface="Arial"/>
                <a:cs typeface="Arial"/>
                <a:sym typeface="Arial"/>
              </a:rPr>
              <a:t>- Mentors, experts…</a:t>
            </a:r>
            <a:endParaRPr sz="2400">
              <a:solidFill>
                <a:schemeClr val="dk1"/>
              </a:solidFill>
              <a:latin typeface="Arial"/>
              <a:ea typeface="Arial"/>
              <a:cs typeface="Arial"/>
              <a:sym typeface="Arial"/>
            </a:endParaRPr>
          </a:p>
          <a:p>
            <a:pPr indent="0" lvl="0" marL="0" marR="0" rtl="0" algn="l">
              <a:lnSpc>
                <a:spcPct val="150000"/>
              </a:lnSpc>
              <a:spcBef>
                <a:spcPts val="653"/>
              </a:spcBef>
              <a:spcAft>
                <a:spcPts val="0"/>
              </a:spcAft>
              <a:buNone/>
            </a:pPr>
            <a:r>
              <a:rPr lang="en-US" sz="2400">
                <a:solidFill>
                  <a:srgbClr val="083C92"/>
                </a:solidFill>
                <a:latin typeface="Arial"/>
                <a:ea typeface="Arial"/>
                <a:cs typeface="Arial"/>
                <a:sym typeface="Arial"/>
              </a:rPr>
              <a:t>- Start-up projects: individuals (ex: students...), groups start from the same idea,                   project at pre-seeding round/level…</a:t>
            </a:r>
            <a:endParaRPr sz="2400">
              <a:solidFill>
                <a:schemeClr val="dk1"/>
              </a:solidFill>
              <a:latin typeface="Arial"/>
              <a:ea typeface="Arial"/>
              <a:cs typeface="Arial"/>
              <a:sym typeface="Arial"/>
            </a:endParaRPr>
          </a:p>
        </p:txBody>
      </p:sp>
      <p:pic>
        <p:nvPicPr>
          <p:cNvPr id="367" name="Google Shape;367;p15"/>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pic>
        <p:nvPicPr>
          <p:cNvPr descr="Diagram, engineering drawing&#10;&#10;Description automatically generated" id="368" name="Google Shape;368;p15"/>
          <p:cNvPicPr preferRelativeResize="0"/>
          <p:nvPr/>
        </p:nvPicPr>
        <p:blipFill rotWithShape="1">
          <a:blip r:embed="rId7">
            <a:alphaModFix/>
          </a:blip>
          <a:srcRect b="0" l="0" r="0" t="0"/>
          <a:stretch/>
        </p:blipFill>
        <p:spPr>
          <a:xfrm>
            <a:off x="7592180" y="1701525"/>
            <a:ext cx="4204063" cy="42040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16"/>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374" name="Google Shape;374;p16"/>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375" name="Google Shape;375;p16"/>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376" name="Google Shape;376;p16"/>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7. TARGET CUSTOMER</a:t>
            </a:r>
            <a:endParaRPr sz="2400">
              <a:solidFill>
                <a:schemeClr val="dk1"/>
              </a:solidFill>
              <a:latin typeface="Arial"/>
              <a:ea typeface="Arial"/>
              <a:cs typeface="Arial"/>
              <a:sym typeface="Arial"/>
            </a:endParaRPr>
          </a:p>
        </p:txBody>
      </p:sp>
      <p:sp>
        <p:nvSpPr>
          <p:cNvPr id="377" name="Google Shape;377;p16"/>
          <p:cNvSpPr txBox="1"/>
          <p:nvPr/>
        </p:nvSpPr>
        <p:spPr>
          <a:xfrm>
            <a:off x="5736656" y="2089877"/>
            <a:ext cx="5451107" cy="2678245"/>
          </a:xfrm>
          <a:prstGeom prst="rect">
            <a:avLst/>
          </a:prstGeom>
          <a:noFill/>
          <a:ln>
            <a:noFill/>
          </a:ln>
        </p:spPr>
        <p:txBody>
          <a:bodyPr anchorCtr="0" anchor="t" bIns="161200" lIns="161200" spcFirstLastPara="1" rIns="161200" wrap="square" tIns="161200">
            <a:noAutofit/>
          </a:bodyPr>
          <a:lstStyle/>
          <a:p>
            <a:pPr indent="0" lvl="0" marL="0" marR="0" rtl="0" algn="ctr">
              <a:lnSpc>
                <a:spcPct val="150000"/>
              </a:lnSpc>
              <a:spcBef>
                <a:spcPts val="0"/>
              </a:spcBef>
              <a:spcAft>
                <a:spcPts val="0"/>
              </a:spcAft>
              <a:buNone/>
            </a:pPr>
            <a:r>
              <a:rPr b="1" lang="en-US" sz="2400">
                <a:solidFill>
                  <a:srgbClr val="083C92"/>
                </a:solidFill>
                <a:latin typeface="Arial"/>
                <a:ea typeface="Arial"/>
                <a:cs typeface="Arial"/>
                <a:sym typeface="Arial"/>
              </a:rPr>
              <a:t>Stage 2 </a:t>
            </a:r>
            <a:endParaRPr sz="2400">
              <a:solidFill>
                <a:schemeClr val="dk1"/>
              </a:solidFill>
              <a:latin typeface="Arial"/>
              <a:ea typeface="Arial"/>
              <a:cs typeface="Arial"/>
              <a:sym typeface="Arial"/>
            </a:endParaRPr>
          </a:p>
          <a:p>
            <a:pPr indent="0" lvl="0" marL="0" marR="0" rtl="0" algn="r">
              <a:lnSpc>
                <a:spcPct val="150000"/>
              </a:lnSpc>
              <a:spcBef>
                <a:spcPts val="700"/>
              </a:spcBef>
              <a:spcAft>
                <a:spcPts val="0"/>
              </a:spcAft>
              <a:buNone/>
            </a:pPr>
            <a:r>
              <a:rPr lang="en-US" sz="2400">
                <a:solidFill>
                  <a:srgbClr val="083C92"/>
                </a:solidFill>
                <a:latin typeface="Arial"/>
                <a:ea typeface="Arial"/>
                <a:cs typeface="Arial"/>
                <a:sym typeface="Arial"/>
              </a:rPr>
              <a:t>Develop the platform to access more funds and start-up of scale for the Series A/B rounds….</a:t>
            </a:r>
            <a:endParaRPr sz="2400">
              <a:solidFill>
                <a:schemeClr val="dk1"/>
              </a:solidFill>
              <a:latin typeface="Arial"/>
              <a:ea typeface="Arial"/>
              <a:cs typeface="Arial"/>
              <a:sym typeface="Arial"/>
            </a:endParaRPr>
          </a:p>
        </p:txBody>
      </p:sp>
      <p:pic>
        <p:nvPicPr>
          <p:cNvPr id="378" name="Google Shape;378;p16"/>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pic>
        <p:nvPicPr>
          <p:cNvPr descr="A picture containing LEGO, toy&#10;&#10;Description automatically generated" id="379" name="Google Shape;379;p16"/>
          <p:cNvPicPr preferRelativeResize="0"/>
          <p:nvPr/>
        </p:nvPicPr>
        <p:blipFill rotWithShape="1">
          <a:blip r:embed="rId7">
            <a:alphaModFix/>
          </a:blip>
          <a:srcRect b="0" l="0" r="0" t="0"/>
          <a:stretch/>
        </p:blipFill>
        <p:spPr>
          <a:xfrm>
            <a:off x="777005" y="1541527"/>
            <a:ext cx="4638871" cy="46388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17"/>
          <p:cNvPicPr preferRelativeResize="0"/>
          <p:nvPr/>
        </p:nvPicPr>
        <p:blipFill rotWithShape="1">
          <a:blip r:embed="rId3">
            <a:alphaModFix/>
          </a:blip>
          <a:srcRect b="83922" l="0" r="0" t="0"/>
          <a:stretch/>
        </p:blipFill>
        <p:spPr>
          <a:xfrm>
            <a:off x="1" y="13795"/>
            <a:ext cx="12192031" cy="1102568"/>
          </a:xfrm>
          <a:prstGeom prst="rect">
            <a:avLst/>
          </a:prstGeom>
          <a:noFill/>
          <a:ln>
            <a:noFill/>
          </a:ln>
        </p:spPr>
      </p:pic>
      <p:pic>
        <p:nvPicPr>
          <p:cNvPr id="385" name="Google Shape;385;p17"/>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sp>
        <p:nvSpPr>
          <p:cNvPr id="386" name="Google Shape;386;p17"/>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8. COMPETITIVE ADVANTAGES</a:t>
            </a:r>
            <a:endParaRPr sz="2400">
              <a:solidFill>
                <a:schemeClr val="dk1"/>
              </a:solidFill>
              <a:latin typeface="Arial"/>
              <a:ea typeface="Arial"/>
              <a:cs typeface="Arial"/>
              <a:sym typeface="Arial"/>
            </a:endParaRPr>
          </a:p>
        </p:txBody>
      </p:sp>
      <p:pic>
        <p:nvPicPr>
          <p:cNvPr id="387" name="Google Shape;387;p17"/>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grpSp>
        <p:nvGrpSpPr>
          <p:cNvPr id="388" name="Google Shape;388;p17"/>
          <p:cNvGrpSpPr/>
          <p:nvPr/>
        </p:nvGrpSpPr>
        <p:grpSpPr>
          <a:xfrm>
            <a:off x="239719" y="4783140"/>
            <a:ext cx="5595844" cy="887172"/>
            <a:chOff x="239719" y="4783140"/>
            <a:chExt cx="5595844" cy="887172"/>
          </a:xfrm>
        </p:grpSpPr>
        <p:sp>
          <p:nvSpPr>
            <p:cNvPr id="389" name="Google Shape;389;p17"/>
            <p:cNvSpPr/>
            <p:nvPr/>
          </p:nvSpPr>
          <p:spPr>
            <a:xfrm rot="10800000">
              <a:off x="726866" y="4783140"/>
              <a:ext cx="5108696" cy="887172"/>
            </a:xfrm>
            <a:prstGeom prst="homePlate">
              <a:avLst>
                <a:gd fmla="val 50000" name="adj"/>
              </a:avLst>
            </a:prstGeom>
            <a:solidFill>
              <a:srgbClr val="FFAA3F"/>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90" name="Google Shape;390;p17"/>
            <p:cNvSpPr txBox="1"/>
            <p:nvPr/>
          </p:nvSpPr>
          <p:spPr>
            <a:xfrm>
              <a:off x="726867" y="4783140"/>
              <a:ext cx="5108696" cy="887172"/>
            </a:xfrm>
            <a:prstGeom prst="rect">
              <a:avLst/>
            </a:prstGeom>
            <a:noFill/>
            <a:ln>
              <a:noFill/>
            </a:ln>
          </p:spPr>
          <p:txBody>
            <a:bodyPr anchorCtr="0" anchor="ctr" bIns="66025" lIns="391200" spcFirstLastPara="1" rIns="123250" wrap="square" tIns="66025">
              <a:noAutofit/>
            </a:bodyPr>
            <a:lstStyle/>
            <a:p>
              <a:pPr indent="0" lvl="0" marL="0" marR="0" rtl="0" algn="ctr">
                <a:lnSpc>
                  <a:spcPct val="90000"/>
                </a:lnSpc>
                <a:spcBef>
                  <a:spcPts val="0"/>
                </a:spcBef>
                <a:spcAft>
                  <a:spcPts val="0"/>
                </a:spcAft>
                <a:buNone/>
              </a:pPr>
              <a:r>
                <a:rPr lang="en-US" sz="2100">
                  <a:solidFill>
                    <a:schemeClr val="lt1"/>
                  </a:solidFill>
                  <a:latin typeface="Arial"/>
                  <a:ea typeface="Arial"/>
                  <a:cs typeface="Arial"/>
                  <a:sym typeface="Arial"/>
                </a:rPr>
                <a:t>The amount of crowdfunding with a </a:t>
              </a:r>
              <a:r>
                <a:rPr b="1" lang="en-US" sz="2100" u="sng">
                  <a:solidFill>
                    <a:schemeClr val="lt1"/>
                  </a:solidFill>
                  <a:latin typeface="Arial"/>
                  <a:ea typeface="Arial"/>
                  <a:cs typeface="Arial"/>
                  <a:sym typeface="Arial"/>
                </a:rPr>
                <a:t>small starting point</a:t>
              </a:r>
              <a:r>
                <a:rPr b="1" lang="en-US" sz="2100">
                  <a:solidFill>
                    <a:schemeClr val="lt1"/>
                  </a:solidFill>
                  <a:latin typeface="Arial"/>
                  <a:ea typeface="Arial"/>
                  <a:cs typeface="Arial"/>
                  <a:sym typeface="Arial"/>
                </a:rPr>
                <a:t> </a:t>
              </a:r>
              <a:r>
                <a:rPr lang="en-US" sz="2100">
                  <a:solidFill>
                    <a:schemeClr val="lt1"/>
                  </a:solidFill>
                  <a:latin typeface="Arial"/>
                  <a:ea typeface="Arial"/>
                  <a:cs typeface="Arial"/>
                  <a:sym typeface="Arial"/>
                </a:rPr>
                <a:t>(</a:t>
              </a:r>
              <a:r>
                <a:rPr lang="en-US" sz="2100">
                  <a:solidFill>
                    <a:schemeClr val="lt1"/>
                  </a:solidFill>
                  <a:latin typeface="Times New Roman"/>
                  <a:ea typeface="Times New Roman"/>
                  <a:cs typeface="Times New Roman"/>
                  <a:sym typeface="Times New Roman"/>
                </a:rPr>
                <a:t>≥</a:t>
              </a:r>
              <a:r>
                <a:rPr lang="en-US" sz="2100">
                  <a:solidFill>
                    <a:schemeClr val="lt1"/>
                  </a:solidFill>
                  <a:latin typeface="Arial"/>
                  <a:ea typeface="Arial"/>
                  <a:cs typeface="Arial"/>
                  <a:sym typeface="Arial"/>
                </a:rPr>
                <a:t>500$)</a:t>
              </a:r>
              <a:endParaRPr sz="2100">
                <a:solidFill>
                  <a:schemeClr val="lt1"/>
                </a:solidFill>
                <a:latin typeface="Arial"/>
                <a:ea typeface="Arial"/>
                <a:cs typeface="Arial"/>
                <a:sym typeface="Arial"/>
              </a:endParaRPr>
            </a:p>
          </p:txBody>
        </p:sp>
        <p:sp>
          <p:nvSpPr>
            <p:cNvPr id="391" name="Google Shape;391;p17"/>
            <p:cNvSpPr/>
            <p:nvPr/>
          </p:nvSpPr>
          <p:spPr>
            <a:xfrm>
              <a:off x="239719" y="4783140"/>
              <a:ext cx="887172" cy="887172"/>
            </a:xfrm>
            <a:prstGeom prst="ellipse">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392" name="Google Shape;392;p17"/>
          <p:cNvGrpSpPr/>
          <p:nvPr/>
        </p:nvGrpSpPr>
        <p:grpSpPr>
          <a:xfrm>
            <a:off x="6096000" y="1687522"/>
            <a:ext cx="5604555" cy="887172"/>
            <a:chOff x="6351584" y="2051611"/>
            <a:chExt cx="5604555" cy="887172"/>
          </a:xfrm>
        </p:grpSpPr>
        <p:sp>
          <p:nvSpPr>
            <p:cNvPr id="393" name="Google Shape;393;p17"/>
            <p:cNvSpPr/>
            <p:nvPr/>
          </p:nvSpPr>
          <p:spPr>
            <a:xfrm rot="10800000">
              <a:off x="6847443" y="2051611"/>
              <a:ext cx="5108696" cy="887172"/>
            </a:xfrm>
            <a:prstGeom prst="homePlate">
              <a:avLst>
                <a:gd fmla="val 50000" name="adj"/>
              </a:avLst>
            </a:prstGeom>
            <a:solidFill>
              <a:srgbClr val="9BFF0C"/>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94" name="Google Shape;394;p17"/>
            <p:cNvSpPr txBox="1"/>
            <p:nvPr/>
          </p:nvSpPr>
          <p:spPr>
            <a:xfrm>
              <a:off x="7069236" y="2051611"/>
              <a:ext cx="4886903" cy="887172"/>
            </a:xfrm>
            <a:prstGeom prst="rect">
              <a:avLst/>
            </a:prstGeom>
            <a:noFill/>
            <a:ln>
              <a:noFill/>
            </a:ln>
          </p:spPr>
          <p:txBody>
            <a:bodyPr anchorCtr="0" anchor="ctr" bIns="66025" lIns="391200" spcFirstLastPara="1" rIns="123250" wrap="square" tIns="66025">
              <a:noAutofit/>
            </a:bodyPr>
            <a:lstStyle/>
            <a:p>
              <a:pPr indent="0" lvl="0" marL="0" marR="0" rtl="0" algn="ctr">
                <a:lnSpc>
                  <a:spcPct val="90000"/>
                </a:lnSpc>
                <a:spcBef>
                  <a:spcPts val="0"/>
                </a:spcBef>
                <a:spcAft>
                  <a:spcPts val="0"/>
                </a:spcAft>
                <a:buNone/>
              </a:pPr>
              <a:r>
                <a:rPr lang="en-US" sz="2100">
                  <a:solidFill>
                    <a:schemeClr val="lt1"/>
                  </a:solidFill>
                  <a:latin typeface="Arial"/>
                  <a:ea typeface="Arial"/>
                  <a:cs typeface="Arial"/>
                  <a:sym typeface="Arial"/>
                </a:rPr>
                <a:t>A project can call for </a:t>
              </a:r>
              <a:r>
                <a:rPr b="1" lang="en-US" sz="2100" u="sng">
                  <a:solidFill>
                    <a:schemeClr val="lt1"/>
                  </a:solidFill>
                  <a:latin typeface="Arial"/>
                  <a:ea typeface="Arial"/>
                  <a:cs typeface="Arial"/>
                  <a:sym typeface="Arial"/>
                </a:rPr>
                <a:t>flexible investment levels and investors</a:t>
              </a:r>
              <a:r>
                <a:rPr lang="en-US" sz="2100">
                  <a:solidFill>
                    <a:schemeClr val="lt1"/>
                  </a:solidFill>
                  <a:latin typeface="Arial"/>
                  <a:ea typeface="Arial"/>
                  <a:cs typeface="Arial"/>
                  <a:sym typeface="Arial"/>
                </a:rPr>
                <a:t>;</a:t>
              </a:r>
              <a:endParaRPr sz="2100">
                <a:solidFill>
                  <a:schemeClr val="lt1"/>
                </a:solidFill>
                <a:latin typeface="Arial"/>
                <a:ea typeface="Arial"/>
                <a:cs typeface="Arial"/>
                <a:sym typeface="Arial"/>
              </a:endParaRPr>
            </a:p>
          </p:txBody>
        </p:sp>
        <p:sp>
          <p:nvSpPr>
            <p:cNvPr id="395" name="Google Shape;395;p17"/>
            <p:cNvSpPr/>
            <p:nvPr/>
          </p:nvSpPr>
          <p:spPr>
            <a:xfrm>
              <a:off x="6351584" y="2051611"/>
              <a:ext cx="887172" cy="887172"/>
            </a:xfrm>
            <a:prstGeom prst="ellipse">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descr="Graphical user interface&#10;&#10;Description automatically generated" id="396" name="Google Shape;396;p17"/>
          <p:cNvPicPr preferRelativeResize="0"/>
          <p:nvPr/>
        </p:nvPicPr>
        <p:blipFill rotWithShape="1">
          <a:blip r:embed="rId8">
            <a:alphaModFix/>
          </a:blip>
          <a:srcRect b="10412" l="0" r="0" t="8622"/>
          <a:stretch/>
        </p:blipFill>
        <p:spPr>
          <a:xfrm>
            <a:off x="7501785" y="3092606"/>
            <a:ext cx="3288844" cy="2662826"/>
          </a:xfrm>
          <a:prstGeom prst="rect">
            <a:avLst/>
          </a:prstGeom>
          <a:noFill/>
          <a:ln>
            <a:noFill/>
          </a:ln>
        </p:spPr>
      </p:pic>
      <p:pic>
        <p:nvPicPr>
          <p:cNvPr descr="A picture containing text, vector graphics&#10;&#10;Description automatically generated" id="397" name="Google Shape;397;p17"/>
          <p:cNvPicPr preferRelativeResize="0"/>
          <p:nvPr/>
        </p:nvPicPr>
        <p:blipFill rotWithShape="1">
          <a:blip r:embed="rId9">
            <a:alphaModFix/>
          </a:blip>
          <a:srcRect b="0" l="0" r="0" t="0"/>
          <a:stretch/>
        </p:blipFill>
        <p:spPr>
          <a:xfrm>
            <a:off x="1689308" y="1599330"/>
            <a:ext cx="3183809" cy="31838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8"/>
          <p:cNvPicPr preferRelativeResize="0"/>
          <p:nvPr/>
        </p:nvPicPr>
        <p:blipFill rotWithShape="1">
          <a:blip r:embed="rId3">
            <a:alphaModFix/>
          </a:blip>
          <a:srcRect b="83922" l="0" r="0" t="0"/>
          <a:stretch/>
        </p:blipFill>
        <p:spPr>
          <a:xfrm>
            <a:off x="1" y="13795"/>
            <a:ext cx="12192031" cy="1102568"/>
          </a:xfrm>
          <a:prstGeom prst="rect">
            <a:avLst/>
          </a:prstGeom>
          <a:noFill/>
          <a:ln>
            <a:noFill/>
          </a:ln>
        </p:spPr>
      </p:pic>
      <p:pic>
        <p:nvPicPr>
          <p:cNvPr id="403" name="Google Shape;403;p18"/>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sp>
        <p:nvSpPr>
          <p:cNvPr id="404" name="Google Shape;404;p18"/>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8. COMPETITIVE ADVANTAGES</a:t>
            </a:r>
            <a:endParaRPr sz="2400">
              <a:solidFill>
                <a:schemeClr val="dk1"/>
              </a:solidFill>
              <a:latin typeface="Arial"/>
              <a:ea typeface="Arial"/>
              <a:cs typeface="Arial"/>
              <a:sym typeface="Arial"/>
            </a:endParaRPr>
          </a:p>
        </p:txBody>
      </p:sp>
      <p:pic>
        <p:nvPicPr>
          <p:cNvPr id="405" name="Google Shape;405;p18"/>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grpSp>
        <p:nvGrpSpPr>
          <p:cNvPr id="406" name="Google Shape;406;p18"/>
          <p:cNvGrpSpPr/>
          <p:nvPr/>
        </p:nvGrpSpPr>
        <p:grpSpPr>
          <a:xfrm>
            <a:off x="152034" y="1857726"/>
            <a:ext cx="5696152" cy="887172"/>
            <a:chOff x="0" y="3918985"/>
            <a:chExt cx="5696152" cy="887172"/>
          </a:xfrm>
        </p:grpSpPr>
        <p:sp>
          <p:nvSpPr>
            <p:cNvPr id="407" name="Google Shape;407;p18"/>
            <p:cNvSpPr/>
            <p:nvPr/>
          </p:nvSpPr>
          <p:spPr>
            <a:xfrm rot="10800000">
              <a:off x="495859" y="3918985"/>
              <a:ext cx="5108696" cy="887172"/>
            </a:xfrm>
            <a:prstGeom prst="homePlate">
              <a:avLst>
                <a:gd fmla="val 50000" name="adj"/>
              </a:avLst>
            </a:prstGeom>
            <a:solidFill>
              <a:srgbClr val="00D835"/>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08" name="Google Shape;408;p18"/>
            <p:cNvSpPr txBox="1"/>
            <p:nvPr/>
          </p:nvSpPr>
          <p:spPr>
            <a:xfrm>
              <a:off x="495858" y="3918985"/>
              <a:ext cx="5200294" cy="887172"/>
            </a:xfrm>
            <a:prstGeom prst="rect">
              <a:avLst/>
            </a:prstGeom>
            <a:noFill/>
            <a:ln>
              <a:noFill/>
            </a:ln>
          </p:spPr>
          <p:txBody>
            <a:bodyPr anchorCtr="0" anchor="ctr" bIns="66025" lIns="391200" spcFirstLastPara="1" rIns="123250" wrap="square" tIns="66025">
              <a:noAutofit/>
            </a:bodyPr>
            <a:lstStyle/>
            <a:p>
              <a:pPr indent="0" lvl="0" marL="0" marR="0" rtl="0" algn="ctr">
                <a:lnSpc>
                  <a:spcPct val="90000"/>
                </a:lnSpc>
                <a:spcBef>
                  <a:spcPts val="0"/>
                </a:spcBef>
                <a:spcAft>
                  <a:spcPts val="0"/>
                </a:spcAft>
                <a:buNone/>
              </a:pPr>
              <a:r>
                <a:rPr lang="en-US" sz="2000">
                  <a:solidFill>
                    <a:schemeClr val="lt1"/>
                  </a:solidFill>
                  <a:latin typeface="Arial"/>
                  <a:ea typeface="Arial"/>
                  <a:cs typeface="Arial"/>
                  <a:sym typeface="Arial"/>
                </a:rPr>
                <a:t>Smart Contract &amp; Blockchain Platform </a:t>
              </a:r>
              <a:endParaRPr/>
            </a:p>
            <a:p>
              <a:pPr indent="0" lvl="0" marL="0" marR="0" rtl="0" algn="ctr">
                <a:lnSpc>
                  <a:spcPct val="90000"/>
                </a:lnSpc>
                <a:spcBef>
                  <a:spcPts val="0"/>
                </a:spcBef>
                <a:spcAft>
                  <a:spcPts val="0"/>
                </a:spcAft>
                <a:buNone/>
              </a:pPr>
              <a:r>
                <a:rPr lang="en-US" sz="2000">
                  <a:solidFill>
                    <a:schemeClr val="lt1"/>
                  </a:solidFill>
                  <a:latin typeface="Arial"/>
                  <a:ea typeface="Arial"/>
                  <a:cs typeface="Arial"/>
                  <a:sym typeface="Arial"/>
                </a:rPr>
                <a:t>🡪 </a:t>
              </a:r>
              <a:r>
                <a:rPr i="1" lang="en-US" sz="2000">
                  <a:solidFill>
                    <a:schemeClr val="lt1"/>
                  </a:solidFill>
                  <a:latin typeface="Arial"/>
                  <a:ea typeface="Arial"/>
                  <a:cs typeface="Arial"/>
                  <a:sym typeface="Arial"/>
                </a:rPr>
                <a:t>FASTER</a:t>
              </a:r>
              <a:r>
                <a:rPr lang="en-US" sz="2000">
                  <a:solidFill>
                    <a:schemeClr val="lt1"/>
                  </a:solidFill>
                  <a:latin typeface="Arial"/>
                  <a:ea typeface="Arial"/>
                  <a:cs typeface="Arial"/>
                  <a:sym typeface="Arial"/>
                </a:rPr>
                <a:t> Investment Speed</a:t>
              </a:r>
              <a:endParaRPr sz="2000">
                <a:solidFill>
                  <a:schemeClr val="dk1"/>
                </a:solidFill>
                <a:latin typeface="Arial"/>
                <a:ea typeface="Arial"/>
                <a:cs typeface="Arial"/>
                <a:sym typeface="Arial"/>
              </a:endParaRPr>
            </a:p>
          </p:txBody>
        </p:sp>
        <p:sp>
          <p:nvSpPr>
            <p:cNvPr id="409" name="Google Shape;409;p18"/>
            <p:cNvSpPr/>
            <p:nvPr/>
          </p:nvSpPr>
          <p:spPr>
            <a:xfrm>
              <a:off x="0" y="3918985"/>
              <a:ext cx="887172" cy="887172"/>
            </a:xfrm>
            <a:prstGeom prst="ellipse">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410" name="Google Shape;410;p18"/>
          <p:cNvGrpSpPr/>
          <p:nvPr/>
        </p:nvGrpSpPr>
        <p:grpSpPr>
          <a:xfrm>
            <a:off x="6205124" y="1845508"/>
            <a:ext cx="5604324" cy="887172"/>
            <a:chOff x="231" y="5070985"/>
            <a:chExt cx="5604324" cy="887172"/>
          </a:xfrm>
        </p:grpSpPr>
        <p:sp>
          <p:nvSpPr>
            <p:cNvPr id="411" name="Google Shape;411;p18"/>
            <p:cNvSpPr/>
            <p:nvPr/>
          </p:nvSpPr>
          <p:spPr>
            <a:xfrm rot="10800000">
              <a:off x="495859" y="5070985"/>
              <a:ext cx="5108696" cy="887172"/>
            </a:xfrm>
            <a:prstGeom prst="homePlate">
              <a:avLst>
                <a:gd fmla="val 50000" name="adj"/>
              </a:avLst>
            </a:prstGeom>
            <a:solidFill>
              <a:srgbClr val="0095A5"/>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12" name="Google Shape;412;p18"/>
            <p:cNvSpPr txBox="1"/>
            <p:nvPr/>
          </p:nvSpPr>
          <p:spPr>
            <a:xfrm>
              <a:off x="495858" y="5070985"/>
              <a:ext cx="5108697" cy="887172"/>
            </a:xfrm>
            <a:prstGeom prst="rect">
              <a:avLst/>
            </a:prstGeom>
            <a:noFill/>
            <a:ln>
              <a:noFill/>
            </a:ln>
          </p:spPr>
          <p:txBody>
            <a:bodyPr anchorCtr="0" anchor="ctr" bIns="66025" lIns="391200" spcFirstLastPara="1" rIns="123250" wrap="square" tIns="66025">
              <a:noAutofit/>
            </a:bodyPr>
            <a:lstStyle/>
            <a:p>
              <a:pPr indent="0" lvl="0" marL="0" marR="0" rtl="0" algn="ctr">
                <a:lnSpc>
                  <a:spcPct val="90000"/>
                </a:lnSpc>
                <a:spcBef>
                  <a:spcPts val="0"/>
                </a:spcBef>
                <a:spcAft>
                  <a:spcPts val="0"/>
                </a:spcAft>
                <a:buNone/>
              </a:pPr>
              <a:r>
                <a:rPr lang="en-US" sz="2200">
                  <a:solidFill>
                    <a:schemeClr val="lt1"/>
                  </a:solidFill>
                  <a:latin typeface="Arial"/>
                  <a:ea typeface="Arial"/>
                  <a:cs typeface="Arial"/>
                  <a:sym typeface="Arial"/>
                </a:rPr>
                <a:t>Fast, safe &amp; secure connection </a:t>
              </a:r>
              <a:endParaRPr/>
            </a:p>
            <a:p>
              <a:pPr indent="0" lvl="0" marL="0" marR="0" rtl="0" algn="ctr">
                <a:lnSpc>
                  <a:spcPct val="90000"/>
                </a:lnSpc>
                <a:spcBef>
                  <a:spcPts val="0"/>
                </a:spcBef>
                <a:spcAft>
                  <a:spcPts val="0"/>
                </a:spcAft>
                <a:buNone/>
              </a:pPr>
              <a:r>
                <a:rPr lang="en-US" sz="2200">
                  <a:solidFill>
                    <a:schemeClr val="lt1"/>
                  </a:solidFill>
                  <a:latin typeface="Arial"/>
                  <a:ea typeface="Arial"/>
                  <a:cs typeface="Arial"/>
                  <a:sym typeface="Arial"/>
                </a:rPr>
                <a:t>&amp; transaction platform;</a:t>
              </a:r>
              <a:endParaRPr sz="2200">
                <a:solidFill>
                  <a:schemeClr val="dk1"/>
                </a:solidFill>
                <a:latin typeface="Arial"/>
                <a:ea typeface="Arial"/>
                <a:cs typeface="Arial"/>
                <a:sym typeface="Arial"/>
              </a:endParaRPr>
            </a:p>
          </p:txBody>
        </p:sp>
        <p:sp>
          <p:nvSpPr>
            <p:cNvPr id="413" name="Google Shape;413;p18"/>
            <p:cNvSpPr/>
            <p:nvPr/>
          </p:nvSpPr>
          <p:spPr>
            <a:xfrm>
              <a:off x="231" y="5070985"/>
              <a:ext cx="887172" cy="887172"/>
            </a:xfrm>
            <a:prstGeom prst="ellipse">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descr="A picture containing graphical user interface&#10;&#10;Description automatically generated" id="414" name="Google Shape;414;p18"/>
          <p:cNvPicPr preferRelativeResize="0"/>
          <p:nvPr/>
        </p:nvPicPr>
        <p:blipFill rotWithShape="1">
          <a:blip r:embed="rId8">
            <a:alphaModFix/>
          </a:blip>
          <a:srcRect b="0" l="0" r="0" t="0"/>
          <a:stretch/>
        </p:blipFill>
        <p:spPr>
          <a:xfrm>
            <a:off x="1487741" y="2721502"/>
            <a:ext cx="3429000" cy="3429000"/>
          </a:xfrm>
          <a:prstGeom prst="rect">
            <a:avLst/>
          </a:prstGeom>
          <a:noFill/>
          <a:ln>
            <a:noFill/>
          </a:ln>
        </p:spPr>
      </p:pic>
      <p:pic>
        <p:nvPicPr>
          <p:cNvPr descr="A picture containing text, toy, vector graphics&#10;&#10;Description automatically generated" id="415" name="Google Shape;415;p18"/>
          <p:cNvPicPr preferRelativeResize="0"/>
          <p:nvPr/>
        </p:nvPicPr>
        <p:blipFill rotWithShape="1">
          <a:blip r:embed="rId9">
            <a:alphaModFix/>
          </a:blip>
          <a:srcRect b="0" l="0" r="0" t="0"/>
          <a:stretch/>
        </p:blipFill>
        <p:spPr>
          <a:xfrm>
            <a:off x="7601960" y="2776685"/>
            <a:ext cx="3306278" cy="3306278"/>
          </a:xfrm>
          <a:prstGeom prst="rect">
            <a:avLst/>
          </a:prstGeom>
          <a:noFill/>
          <a:ln>
            <a:noFill/>
          </a:ln>
        </p:spPr>
      </p:pic>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19"/>
          <p:cNvPicPr preferRelativeResize="0"/>
          <p:nvPr/>
        </p:nvPicPr>
        <p:blipFill rotWithShape="1">
          <a:blip r:embed="rId3">
            <a:alphaModFix/>
          </a:blip>
          <a:srcRect b="0" l="0" r="0" t="0"/>
          <a:stretch/>
        </p:blipFill>
        <p:spPr>
          <a:xfrm>
            <a:off x="-5419" y="0"/>
            <a:ext cx="12197419" cy="6858000"/>
          </a:xfrm>
          <a:prstGeom prst="rect">
            <a:avLst/>
          </a:prstGeom>
          <a:noFill/>
          <a:ln>
            <a:noFill/>
          </a:ln>
        </p:spPr>
      </p:pic>
      <p:sp>
        <p:nvSpPr>
          <p:cNvPr id="421" name="Google Shape;421;p19"/>
          <p:cNvSpPr txBox="1"/>
          <p:nvPr>
            <p:ph type="title"/>
          </p:nvPr>
        </p:nvSpPr>
        <p:spPr>
          <a:xfrm>
            <a:off x="2028071" y="1250744"/>
            <a:ext cx="7924800" cy="42672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rgbClr val="FFFFFF"/>
              </a:buClr>
              <a:buSzPts val="3600"/>
              <a:buFont typeface="Arial"/>
              <a:buNone/>
            </a:pPr>
            <a:r>
              <a:rPr lang="en-US">
                <a:latin typeface="Arial"/>
                <a:ea typeface="Arial"/>
                <a:cs typeface="Arial"/>
                <a:sym typeface="Arial"/>
              </a:rPr>
              <a:t>LEAN CANVAS</a:t>
            </a:r>
            <a:endParaRPr>
              <a:latin typeface="Arial"/>
              <a:ea typeface="Arial"/>
              <a:cs typeface="Arial"/>
              <a:sym typeface="Arial"/>
            </a:endParaRPr>
          </a:p>
        </p:txBody>
      </p:sp>
      <p:pic>
        <p:nvPicPr>
          <p:cNvPr id="422" name="Google Shape;422;p19"/>
          <p:cNvPicPr preferRelativeResize="0"/>
          <p:nvPr/>
        </p:nvPicPr>
        <p:blipFill rotWithShape="1">
          <a:blip r:embed="rId4">
            <a:alphaModFix/>
          </a:blip>
          <a:srcRect b="0" l="0" r="0" t="0"/>
          <a:stretch/>
        </p:blipFill>
        <p:spPr>
          <a:xfrm>
            <a:off x="-715084" y="6025417"/>
            <a:ext cx="2530029" cy="1233908"/>
          </a:xfrm>
          <a:prstGeom prst="rect">
            <a:avLst/>
          </a:prstGeom>
          <a:noFill/>
          <a:ln>
            <a:noFill/>
          </a:ln>
        </p:spPr>
      </p:pic>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
          <p:cNvPicPr preferRelativeResize="0"/>
          <p:nvPr/>
        </p:nvPicPr>
        <p:blipFill rotWithShape="1">
          <a:blip r:embed="rId3">
            <a:alphaModFix/>
          </a:blip>
          <a:srcRect b="83922" l="0" r="0" t="0"/>
          <a:stretch/>
        </p:blipFill>
        <p:spPr>
          <a:xfrm>
            <a:off x="1" y="-39455"/>
            <a:ext cx="12192031" cy="1102568"/>
          </a:xfrm>
          <a:prstGeom prst="rect">
            <a:avLst/>
          </a:prstGeom>
          <a:noFill/>
          <a:ln>
            <a:noFill/>
          </a:ln>
        </p:spPr>
      </p:pic>
      <p:pic>
        <p:nvPicPr>
          <p:cNvPr id="111" name="Google Shape;111;p2"/>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sp>
        <p:nvSpPr>
          <p:cNvPr id="112" name="Google Shape;112;p2"/>
          <p:cNvSpPr txBox="1"/>
          <p:nvPr/>
        </p:nvSpPr>
        <p:spPr>
          <a:xfrm>
            <a:off x="3434184" y="2213388"/>
            <a:ext cx="5323632" cy="1377821"/>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b="1" i="0" lang="en-US" sz="6400" u="none" cap="none" strike="noStrike">
                <a:solidFill>
                  <a:srgbClr val="57BDB7"/>
                </a:solidFill>
                <a:latin typeface="Arial"/>
                <a:ea typeface="Arial"/>
                <a:cs typeface="Arial"/>
                <a:sym typeface="Arial"/>
              </a:rPr>
              <a:t>THE</a:t>
            </a:r>
            <a:r>
              <a:rPr b="1" i="0" lang="en-US" sz="6400" u="none" cap="none" strike="noStrike">
                <a:solidFill>
                  <a:srgbClr val="2B317F"/>
                </a:solidFill>
                <a:latin typeface="Arial"/>
                <a:ea typeface="Arial"/>
                <a:cs typeface="Arial"/>
                <a:sym typeface="Arial"/>
              </a:rPr>
              <a:t> MATRIX</a:t>
            </a:r>
            <a:endParaRPr b="1" i="0" sz="6400" u="none" cap="none" strike="noStrike">
              <a:solidFill>
                <a:srgbClr val="2B317F"/>
              </a:solidFill>
              <a:latin typeface="Arial"/>
              <a:ea typeface="Arial"/>
              <a:cs typeface="Arial"/>
              <a:sym typeface="Arial"/>
            </a:endParaRPr>
          </a:p>
        </p:txBody>
      </p:sp>
      <p:sp>
        <p:nvSpPr>
          <p:cNvPr id="113" name="Google Shape;113;p2"/>
          <p:cNvSpPr txBox="1"/>
          <p:nvPr/>
        </p:nvSpPr>
        <p:spPr>
          <a:xfrm>
            <a:off x="252813" y="1388559"/>
            <a:ext cx="5843188" cy="615499"/>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i="0" lang="en-US" sz="3200" u="none" cap="none" strike="noStrike">
                <a:solidFill>
                  <a:srgbClr val="2B317F"/>
                </a:solidFill>
                <a:latin typeface="Arial"/>
                <a:ea typeface="Arial"/>
                <a:cs typeface="Arial"/>
                <a:sym typeface="Arial"/>
              </a:rPr>
              <a:t>1. NAME OF THE PROJECT</a:t>
            </a:r>
            <a:endParaRPr sz="2400">
              <a:solidFill>
                <a:srgbClr val="2B317F"/>
              </a:solidFill>
              <a:latin typeface="Arial"/>
              <a:ea typeface="Arial"/>
              <a:cs typeface="Arial"/>
              <a:sym typeface="Arial"/>
            </a:endParaRPr>
          </a:p>
        </p:txBody>
      </p:sp>
      <p:pic>
        <p:nvPicPr>
          <p:cNvPr id="114" name="Google Shape;114;p2"/>
          <p:cNvPicPr preferRelativeResize="0"/>
          <p:nvPr/>
        </p:nvPicPr>
        <p:blipFill rotWithShape="1">
          <a:blip r:embed="rId5">
            <a:alphaModFix/>
          </a:blip>
          <a:srcRect b="21507" l="18652" r="16127" t="21796"/>
          <a:stretch/>
        </p:blipFill>
        <p:spPr>
          <a:xfrm>
            <a:off x="7482878" y="3577385"/>
            <a:ext cx="2549876" cy="2216647"/>
          </a:xfrm>
          <a:prstGeom prst="rect">
            <a:avLst/>
          </a:prstGeom>
          <a:noFill/>
          <a:ln>
            <a:noFill/>
          </a:ln>
        </p:spPr>
      </p:pic>
      <p:sp>
        <p:nvSpPr>
          <p:cNvPr id="115" name="Google Shape;115;p2"/>
          <p:cNvSpPr txBox="1"/>
          <p:nvPr/>
        </p:nvSpPr>
        <p:spPr>
          <a:xfrm>
            <a:off x="252812" y="3924372"/>
            <a:ext cx="5532504" cy="615499"/>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3200">
                <a:solidFill>
                  <a:srgbClr val="2B317F"/>
                </a:solidFill>
                <a:latin typeface="Arial"/>
                <a:ea typeface="Arial"/>
                <a:cs typeface="Arial"/>
                <a:sym typeface="Arial"/>
              </a:rPr>
              <a:t>2. COMPETITION TRACKS</a:t>
            </a:r>
            <a:endParaRPr sz="2400">
              <a:solidFill>
                <a:srgbClr val="2B317F"/>
              </a:solidFill>
              <a:latin typeface="Arial"/>
              <a:ea typeface="Arial"/>
              <a:cs typeface="Arial"/>
              <a:sym typeface="Arial"/>
            </a:endParaRPr>
          </a:p>
        </p:txBody>
      </p:sp>
      <p:sp>
        <p:nvSpPr>
          <p:cNvPr id="116" name="Google Shape;116;p2"/>
          <p:cNvSpPr txBox="1"/>
          <p:nvPr/>
        </p:nvSpPr>
        <p:spPr>
          <a:xfrm>
            <a:off x="882850" y="4487711"/>
            <a:ext cx="4272429" cy="533489"/>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667">
                <a:solidFill>
                  <a:srgbClr val="57BDB7"/>
                </a:solidFill>
                <a:latin typeface="Arial"/>
                <a:ea typeface="Arial"/>
                <a:cs typeface="Arial"/>
                <a:sym typeface="Arial"/>
              </a:rPr>
              <a:t>Tech - Finance Startup</a:t>
            </a:r>
            <a:endParaRPr sz="2400">
              <a:solidFill>
                <a:srgbClr val="57BDB7"/>
              </a:solidFill>
              <a:latin typeface="Arial"/>
              <a:ea typeface="Arial"/>
              <a:cs typeface="Arial"/>
              <a:sym typeface="Arial"/>
            </a:endParaRPr>
          </a:p>
        </p:txBody>
      </p:sp>
      <p:pic>
        <p:nvPicPr>
          <p:cNvPr id="117" name="Google Shape;117;p2"/>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aphicFrame>
        <p:nvGraphicFramePr>
          <p:cNvPr id="427" name="Google Shape;427;p20"/>
          <p:cNvGraphicFramePr/>
          <p:nvPr/>
        </p:nvGraphicFramePr>
        <p:xfrm>
          <a:off x="0" y="0"/>
          <a:ext cx="3000000" cy="3000000"/>
        </p:xfrm>
        <a:graphic>
          <a:graphicData uri="http://schemas.openxmlformats.org/drawingml/2006/table">
            <a:tbl>
              <a:tblPr bandRow="1" firstCol="1" firstRow="1">
                <a:noFill/>
                <a:tableStyleId>{9588416D-9C19-4CFB-8C11-DA8A0BB65025}</a:tableStyleId>
              </a:tblPr>
              <a:tblGrid>
                <a:gridCol w="2445250"/>
                <a:gridCol w="2752375"/>
                <a:gridCol w="2761400"/>
                <a:gridCol w="1945250"/>
                <a:gridCol w="2287700"/>
              </a:tblGrid>
              <a:tr h="539075">
                <a:tc>
                  <a:txBody>
                    <a:bodyPr/>
                    <a:lstStyle/>
                    <a:p>
                      <a:pPr indent="0" lvl="0" marL="0" marR="0" rtl="0" algn="ctr">
                        <a:spcBef>
                          <a:spcPts val="0"/>
                        </a:spcBef>
                        <a:spcAft>
                          <a:spcPts val="0"/>
                        </a:spcAft>
                        <a:buNone/>
                      </a:pPr>
                      <a:r>
                        <a:rPr lang="en-US" sz="1800" u="none" cap="none" strike="noStrike"/>
                        <a:t>1. Problems</a:t>
                      </a:r>
                      <a:endParaRPr b="1" sz="1800" u="none" cap="none" strike="noStrike">
                        <a:solidFill>
                          <a:schemeClr val="dk1"/>
                        </a:solidFill>
                        <a:latin typeface="Arial"/>
                        <a:ea typeface="Arial"/>
                        <a:cs typeface="Arial"/>
                        <a:sym typeface="Arial"/>
                      </a:endParaRPr>
                    </a:p>
                  </a:txBody>
                  <a:tcPr marT="0" marB="0" marR="41975" marL="40125" anchor="ctr"/>
                </a:tc>
                <a:tc>
                  <a:txBody>
                    <a:bodyPr/>
                    <a:lstStyle/>
                    <a:p>
                      <a:pPr indent="0" lvl="0" marL="0" marR="0" rtl="0" algn="ctr">
                        <a:spcBef>
                          <a:spcPts val="0"/>
                        </a:spcBef>
                        <a:spcAft>
                          <a:spcPts val="0"/>
                        </a:spcAft>
                        <a:buNone/>
                      </a:pPr>
                      <a:r>
                        <a:rPr lang="en-US" sz="1800" u="none" cap="none" strike="noStrike"/>
                        <a:t>2. Solutiosn</a:t>
                      </a:r>
                      <a:endParaRPr sz="1800" u="none" cap="none" strike="noStrike"/>
                    </a:p>
                  </a:txBody>
                  <a:tcPr marT="0" marB="0" marR="41975" marL="40125" anchor="ctr"/>
                </a:tc>
                <a:tc>
                  <a:txBody>
                    <a:bodyPr/>
                    <a:lstStyle/>
                    <a:p>
                      <a:pPr indent="0" lvl="0" marL="0" marR="0" rtl="0" algn="ctr">
                        <a:spcBef>
                          <a:spcPts val="0"/>
                        </a:spcBef>
                        <a:spcAft>
                          <a:spcPts val="0"/>
                        </a:spcAft>
                        <a:buNone/>
                      </a:pPr>
                      <a:r>
                        <a:rPr lang="en-US" sz="1800" u="none" cap="none" strike="noStrike"/>
                        <a:t>3. Unique value proposition</a:t>
                      </a:r>
                      <a:endParaRPr b="1" sz="1800" u="none" cap="none" strike="noStrike">
                        <a:solidFill>
                          <a:schemeClr val="dk1"/>
                        </a:solidFill>
                        <a:latin typeface="Arial"/>
                        <a:ea typeface="Arial"/>
                        <a:cs typeface="Arial"/>
                        <a:sym typeface="Arial"/>
                      </a:endParaRPr>
                    </a:p>
                  </a:txBody>
                  <a:tcPr marT="0" marB="0" marR="41975" marL="40125" anchor="ctr"/>
                </a:tc>
                <a:tc>
                  <a:txBody>
                    <a:bodyPr/>
                    <a:lstStyle/>
                    <a:p>
                      <a:pPr indent="0" lvl="0" marL="0" marR="0" rtl="0" algn="ctr">
                        <a:spcBef>
                          <a:spcPts val="0"/>
                        </a:spcBef>
                        <a:spcAft>
                          <a:spcPts val="0"/>
                        </a:spcAft>
                        <a:buNone/>
                      </a:pPr>
                      <a:r>
                        <a:rPr lang="en-US" sz="1800" u="none" cap="none" strike="noStrike"/>
                        <a:t>4. Unfair advantage</a:t>
                      </a:r>
                      <a:endParaRPr b="1" sz="1800" u="none" cap="none" strike="noStrike">
                        <a:solidFill>
                          <a:schemeClr val="dk1"/>
                        </a:solidFill>
                        <a:latin typeface="Arial"/>
                        <a:ea typeface="Arial"/>
                        <a:cs typeface="Arial"/>
                        <a:sym typeface="Arial"/>
                      </a:endParaRPr>
                    </a:p>
                  </a:txBody>
                  <a:tcPr marT="0" marB="0" marR="41975" marL="40125" anchor="ctr"/>
                </a:tc>
                <a:tc>
                  <a:txBody>
                    <a:bodyPr/>
                    <a:lstStyle/>
                    <a:p>
                      <a:pPr indent="0" lvl="0" marL="0" marR="0" rtl="0" algn="ctr">
                        <a:spcBef>
                          <a:spcPts val="0"/>
                        </a:spcBef>
                        <a:spcAft>
                          <a:spcPts val="0"/>
                        </a:spcAft>
                        <a:buNone/>
                      </a:pPr>
                      <a:r>
                        <a:rPr lang="en-US" sz="1800" u="none" cap="none" strike="noStrike"/>
                        <a:t>5. Customer segments</a:t>
                      </a:r>
                      <a:endParaRPr b="1" sz="1800" u="none" cap="none" strike="noStrike">
                        <a:solidFill>
                          <a:schemeClr val="dk1"/>
                        </a:solidFill>
                        <a:latin typeface="Arial"/>
                        <a:ea typeface="Arial"/>
                        <a:cs typeface="Arial"/>
                        <a:sym typeface="Arial"/>
                      </a:endParaRPr>
                    </a:p>
                  </a:txBody>
                  <a:tcPr marT="0" marB="0" marR="41975" marL="40125" anchor="ctr"/>
                </a:tc>
              </a:tr>
              <a:tr h="3416975">
                <a:tc>
                  <a:txBody>
                    <a:bodyPr/>
                    <a:lstStyle/>
                    <a:p>
                      <a:pPr indent="0" lvl="0" marL="0" marR="0" rtl="0" algn="l">
                        <a:spcBef>
                          <a:spcPts val="0"/>
                        </a:spcBef>
                        <a:spcAft>
                          <a:spcPts val="0"/>
                        </a:spcAft>
                        <a:buNone/>
                      </a:pPr>
                      <a:r>
                        <a:rPr b="0" lang="en-US" sz="1400" u="none" cap="none" strike="noStrike"/>
                        <a:t>-Many micro-projects are small-scale or at the idea level that have good, feasible, breakthrough ideas. But they are difficult to access to contests and angel investors, so they are missed.</a:t>
                      </a:r>
                      <a:endParaRPr/>
                    </a:p>
                    <a:p>
                      <a:pPr indent="0" lvl="0" marL="0" marR="0" rtl="0" algn="l">
                        <a:spcBef>
                          <a:spcPts val="0"/>
                        </a:spcBef>
                        <a:spcAft>
                          <a:spcPts val="0"/>
                        </a:spcAft>
                        <a:buNone/>
                      </a:pPr>
                      <a:r>
                        <a:rPr b="0" lang="en-US" sz="1400" u="none" cap="none" strike="noStrike"/>
                        <a:t> </a:t>
                      </a:r>
                      <a:endParaRPr b="0" sz="1400" u="none" cap="none" strike="noStrike"/>
                    </a:p>
                    <a:p>
                      <a:pPr indent="0" lvl="0" marL="0" marR="0" rtl="0" algn="l">
                        <a:spcBef>
                          <a:spcPts val="0"/>
                        </a:spcBef>
                        <a:spcAft>
                          <a:spcPts val="0"/>
                        </a:spcAft>
                        <a:buNone/>
                      </a:pPr>
                      <a:r>
                        <a:rPr b="0" lang="en-US" sz="1400" u="none" cap="none" strike="noStrike"/>
                        <a:t>- In the current situation, investors often prioritize projects that are already in operation and have information and indicators that match the criteria. But it is very difficult to evaluate the ideas that are groundbreaking, high-potential, and risky</a:t>
                      </a:r>
                      <a:endParaRPr/>
                    </a:p>
                    <a:p>
                      <a:pPr indent="0" lvl="0" marL="0" marR="0" rtl="0" algn="l">
                        <a:spcBef>
                          <a:spcPts val="0"/>
                        </a:spcBef>
                        <a:spcAft>
                          <a:spcPts val="0"/>
                        </a:spcAft>
                        <a:buNone/>
                      </a:pPr>
                      <a:r>
                        <a:t/>
                      </a:r>
                      <a:endParaRPr b="0" sz="1400" u="none" cap="none" strike="noStrike"/>
                    </a:p>
                    <a:p>
                      <a:pPr indent="0" lvl="0" marL="0" marR="0" rtl="0" algn="l">
                        <a:spcBef>
                          <a:spcPts val="0"/>
                        </a:spcBef>
                        <a:spcAft>
                          <a:spcPts val="0"/>
                        </a:spcAft>
                        <a:buNone/>
                      </a:pPr>
                      <a:r>
                        <a:rPr b="0" lang="en-US" sz="1400" u="none" cap="none" strike="noStrike"/>
                        <a:t>- Investors are looking for idea banks to approach, move into new fields, invest in innovations…</a:t>
                      </a:r>
                      <a:endParaRPr b="0" sz="1400" u="none" cap="none" strike="noStrike"/>
                    </a:p>
                  </a:txBody>
                  <a:tcPr marT="0" marB="0" marR="41975" marL="40125"/>
                </a:tc>
                <a:tc>
                  <a:txBody>
                    <a:bodyPr/>
                    <a:lstStyle/>
                    <a:p>
                      <a:pPr indent="0" lvl="0" marL="0" marR="0" rtl="0" algn="l">
                        <a:spcBef>
                          <a:spcPts val="0"/>
                        </a:spcBef>
                        <a:spcAft>
                          <a:spcPts val="0"/>
                        </a:spcAft>
                        <a:buNone/>
                      </a:pPr>
                      <a:r>
                        <a:rPr lang="en-US" sz="1300" u="none" cap="none" strike="noStrike"/>
                        <a:t>- Developing a system (website, mobile app) connecting the project and investors; supporting automatic progess management on Blockchain Technology;</a:t>
                      </a:r>
                      <a:endParaRPr/>
                    </a:p>
                    <a:p>
                      <a:pPr indent="0" lvl="0" marL="0" marR="0" rtl="0" algn="l">
                        <a:spcBef>
                          <a:spcPts val="0"/>
                        </a:spcBef>
                        <a:spcAft>
                          <a:spcPts val="0"/>
                        </a:spcAft>
                        <a:buNone/>
                      </a:pPr>
                      <a:r>
                        <a:t/>
                      </a:r>
                      <a:endParaRPr sz="1300" u="none" cap="none" strike="noStrike"/>
                    </a:p>
                    <a:p>
                      <a:pPr indent="0" lvl="0" marL="0" marR="0" rtl="0" algn="l">
                        <a:spcBef>
                          <a:spcPts val="0"/>
                        </a:spcBef>
                        <a:spcAft>
                          <a:spcPts val="0"/>
                        </a:spcAft>
                        <a:buNone/>
                      </a:pPr>
                      <a:r>
                        <a:rPr lang="en-US" sz="1300" u="none" cap="none" strike="noStrike"/>
                        <a:t> </a:t>
                      </a:r>
                      <a:endParaRPr sz="1300" u="none" cap="none" strike="noStrike"/>
                    </a:p>
                    <a:p>
                      <a:pPr indent="0" lvl="0" marL="0" marR="0" rtl="0" algn="l">
                        <a:spcBef>
                          <a:spcPts val="0"/>
                        </a:spcBef>
                        <a:spcAft>
                          <a:spcPts val="0"/>
                        </a:spcAft>
                        <a:buNone/>
                      </a:pPr>
                      <a:r>
                        <a:rPr lang="en-US" sz="1300" u="none" cap="none" strike="noStrike"/>
                        <a:t>- Smart Contract technology.</a:t>
                      </a:r>
                      <a:endParaRPr/>
                    </a:p>
                    <a:p>
                      <a:pPr indent="0" lvl="0" marL="0" marR="0" rtl="0" algn="l">
                        <a:spcBef>
                          <a:spcPts val="0"/>
                        </a:spcBef>
                        <a:spcAft>
                          <a:spcPts val="0"/>
                        </a:spcAft>
                        <a:buNone/>
                      </a:pPr>
                      <a:r>
                        <a:t/>
                      </a:r>
                      <a:endParaRPr sz="1300" u="none" cap="none" strike="noStrike">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lang="en-US" sz="1300" u="none" cap="none" strike="noStrike"/>
                        <a:t> - Create a startup community that connects people. making entrepreneurship a trend, anyone can start a business, giving participants the opportunity to make an impact in the community.</a:t>
                      </a:r>
                      <a:endParaRPr sz="1300" u="none" cap="none" strike="noStrike"/>
                    </a:p>
                  </a:txBody>
                  <a:tcPr marT="0" marB="0" marR="41975" marL="40125"/>
                </a:tc>
                <a:tc>
                  <a:txBody>
                    <a:bodyPr/>
                    <a:lstStyle/>
                    <a:p>
                      <a:pPr indent="0" lvl="0" marL="0" marR="0" rtl="0" algn="l">
                        <a:spcBef>
                          <a:spcPts val="0"/>
                        </a:spcBef>
                        <a:spcAft>
                          <a:spcPts val="0"/>
                        </a:spcAft>
                        <a:buNone/>
                      </a:pPr>
                      <a:r>
                        <a:rPr lang="en-US" sz="1300" u="none" cap="none" strike="noStrike"/>
                        <a:t>- The amount of crowdfunding with a starting point can be extremely small compared to conventional fundraising (500$+)</a:t>
                      </a:r>
                      <a:endParaRPr/>
                    </a:p>
                    <a:p>
                      <a:pPr indent="0" lvl="0" marL="0" marR="0" rtl="0" algn="l">
                        <a:spcBef>
                          <a:spcPts val="0"/>
                        </a:spcBef>
                        <a:spcAft>
                          <a:spcPts val="0"/>
                        </a:spcAft>
                        <a:buNone/>
                      </a:pPr>
                      <a:r>
                        <a:t/>
                      </a:r>
                      <a:endParaRPr sz="1300" u="none" cap="none" strike="noStrike"/>
                    </a:p>
                    <a:p>
                      <a:pPr indent="0" lvl="0" marL="0" marR="0" rtl="0" algn="l">
                        <a:spcBef>
                          <a:spcPts val="0"/>
                        </a:spcBef>
                        <a:spcAft>
                          <a:spcPts val="0"/>
                        </a:spcAft>
                        <a:buNone/>
                      </a:pPr>
                      <a:r>
                        <a:rPr lang="en-US" sz="1300" u="none" cap="none" strike="noStrike"/>
                        <a:t>- A project can call for flexible investment levels and investors;</a:t>
                      </a:r>
                      <a:endParaRPr/>
                    </a:p>
                    <a:p>
                      <a:pPr indent="0" lvl="0" marL="0" marR="0" rtl="0" algn="l">
                        <a:spcBef>
                          <a:spcPts val="0"/>
                        </a:spcBef>
                        <a:spcAft>
                          <a:spcPts val="0"/>
                        </a:spcAft>
                        <a:buNone/>
                      </a:pPr>
                      <a:r>
                        <a:rPr lang="en-US" sz="1300" u="none" cap="none" strike="noStrike"/>
                        <a:t> </a:t>
                      </a:r>
                      <a:endParaRPr sz="1300" u="none" cap="none" strike="noStrike"/>
                    </a:p>
                    <a:p>
                      <a:pPr indent="0" lvl="0" marL="0" marR="0" rtl="0" algn="l">
                        <a:spcBef>
                          <a:spcPts val="0"/>
                        </a:spcBef>
                        <a:spcAft>
                          <a:spcPts val="0"/>
                        </a:spcAft>
                        <a:buNone/>
                      </a:pPr>
                      <a:r>
                        <a:rPr lang="en-US" sz="1300" u="none" cap="none" strike="noStrike"/>
                        <a:t>- Investment speed will be faster than normal fundraising because it is supported by smart contract and blockchain platform.</a:t>
                      </a:r>
                      <a:endParaRPr/>
                    </a:p>
                    <a:p>
                      <a:pPr indent="0" lvl="0" marL="0" marR="0" rtl="0" algn="l">
                        <a:spcBef>
                          <a:spcPts val="0"/>
                        </a:spcBef>
                        <a:spcAft>
                          <a:spcPts val="0"/>
                        </a:spcAft>
                        <a:buNone/>
                      </a:pPr>
                      <a:r>
                        <a:rPr lang="en-US" sz="1300" u="none" cap="none" strike="noStrike"/>
                        <a:t> </a:t>
                      </a:r>
                      <a:endParaRPr sz="1300" u="none" cap="none" strike="noStrike"/>
                    </a:p>
                    <a:p>
                      <a:pPr indent="0" lvl="0" marL="0" marR="0" rtl="0" algn="l">
                        <a:spcBef>
                          <a:spcPts val="0"/>
                        </a:spcBef>
                        <a:spcAft>
                          <a:spcPts val="0"/>
                        </a:spcAft>
                        <a:buNone/>
                      </a:pPr>
                      <a:r>
                        <a:rPr lang="en-US" sz="1300" u="none" cap="none" strike="noStrike"/>
                        <a:t>- Fast, safe and secure connection and transaction platform</a:t>
                      </a:r>
                      <a:endParaRPr sz="1300" u="none" cap="none" strike="noStrike"/>
                    </a:p>
                  </a:txBody>
                  <a:tcPr marT="0" marB="0" marR="41975" marL="40125"/>
                </a:tc>
                <a:tc>
                  <a:txBody>
                    <a:bodyPr/>
                    <a:lstStyle/>
                    <a:p>
                      <a:pPr indent="0" lvl="0" marL="0" marR="0" rtl="0" algn="l">
                        <a:spcBef>
                          <a:spcPts val="0"/>
                        </a:spcBef>
                        <a:spcAft>
                          <a:spcPts val="0"/>
                        </a:spcAft>
                        <a:buNone/>
                      </a:pPr>
                      <a:r>
                        <a:rPr lang="en-US" sz="1300" u="none" cap="none" strike="noStrike"/>
                        <a:t> </a:t>
                      </a:r>
                      <a:r>
                        <a:rPr b="1" lang="en-US" sz="1300" u="none" cap="none" strike="noStrike"/>
                        <a:t>Stage 1</a:t>
                      </a:r>
                      <a:r>
                        <a:rPr lang="en-US" sz="1300" u="none" cap="none" strike="noStrike"/>
                        <a:t> ( 12-24 months)</a:t>
                      </a:r>
                      <a:endParaRPr/>
                    </a:p>
                    <a:p>
                      <a:pPr indent="0" lvl="0" marL="0" marR="0" rtl="0" algn="l">
                        <a:spcBef>
                          <a:spcPts val="0"/>
                        </a:spcBef>
                        <a:spcAft>
                          <a:spcPts val="0"/>
                        </a:spcAft>
                        <a:buNone/>
                      </a:pPr>
                      <a:r>
                        <a:rPr lang="en-US" sz="1300" u="none" cap="none" strike="noStrike"/>
                        <a:t>- Investors: flexible angel investors from 500$ and above</a:t>
                      </a:r>
                      <a:endParaRPr/>
                    </a:p>
                    <a:p>
                      <a:pPr indent="0" lvl="0" marL="0" marR="0" rtl="0" algn="l">
                        <a:spcBef>
                          <a:spcPts val="0"/>
                        </a:spcBef>
                        <a:spcAft>
                          <a:spcPts val="0"/>
                        </a:spcAft>
                        <a:buNone/>
                      </a:pPr>
                      <a:r>
                        <a:rPr lang="en-US" sz="1300" u="none" cap="none" strike="noStrike"/>
                        <a:t>- Mentors, experts…</a:t>
                      </a:r>
                      <a:endParaRPr/>
                    </a:p>
                    <a:p>
                      <a:pPr indent="0" lvl="0" marL="0" marR="0" rtl="0" algn="l">
                        <a:spcBef>
                          <a:spcPts val="0"/>
                        </a:spcBef>
                        <a:spcAft>
                          <a:spcPts val="0"/>
                        </a:spcAft>
                        <a:buNone/>
                      </a:pPr>
                      <a:r>
                        <a:rPr lang="en-US" sz="1300" u="none" cap="none" strike="noStrike"/>
                        <a:t>- Start-up projects: individuals (ex: students,..), groups start from the same idea,  project at preseeding round/level….</a:t>
                      </a:r>
                      <a:endParaRPr/>
                    </a:p>
                    <a:p>
                      <a:pPr indent="0" lvl="0" marL="0" marR="0" rtl="0" algn="l">
                        <a:spcBef>
                          <a:spcPts val="0"/>
                        </a:spcBef>
                        <a:spcAft>
                          <a:spcPts val="0"/>
                        </a:spcAft>
                        <a:buNone/>
                      </a:pPr>
                      <a:r>
                        <a:rPr lang="en-US" sz="1300" u="none" cap="none" strike="noStrike"/>
                        <a:t>  </a:t>
                      </a:r>
                      <a:r>
                        <a:rPr b="1" lang="en-US" sz="1300" u="none" cap="none" strike="noStrike"/>
                        <a:t>Stage 2 </a:t>
                      </a:r>
                      <a:endParaRPr/>
                    </a:p>
                    <a:p>
                      <a:pPr indent="0" lvl="0" marL="0" marR="0" rtl="0" algn="l">
                        <a:spcBef>
                          <a:spcPts val="0"/>
                        </a:spcBef>
                        <a:spcAft>
                          <a:spcPts val="0"/>
                        </a:spcAft>
                        <a:buNone/>
                      </a:pPr>
                      <a:r>
                        <a:rPr lang="en-US" sz="1300" u="none" cap="none" strike="noStrike"/>
                        <a:t>Develop the platform to access more funds and start-up of scale for the Series A/B rounds….</a:t>
                      </a:r>
                      <a:endParaRPr/>
                    </a:p>
                    <a:p>
                      <a:pPr indent="0" lvl="0" marL="0" marR="0" rtl="0" algn="l">
                        <a:spcBef>
                          <a:spcPts val="0"/>
                        </a:spcBef>
                        <a:spcAft>
                          <a:spcPts val="0"/>
                        </a:spcAft>
                        <a:buNone/>
                      </a:pPr>
                      <a:r>
                        <a:t/>
                      </a:r>
                      <a:endParaRPr sz="1300" u="none" cap="none" strike="noStrike"/>
                    </a:p>
                  </a:txBody>
                  <a:tcPr marT="0" marB="0" marR="41975" marL="40125"/>
                </a:tc>
              </a:tr>
              <a:tr h="406400">
                <a:tc>
                  <a:txBody>
                    <a:bodyPr/>
                    <a:lstStyle/>
                    <a:p>
                      <a:pPr indent="0" lvl="0" marL="0" marR="0" rtl="0" algn="l">
                        <a:spcBef>
                          <a:spcPts val="0"/>
                        </a:spcBef>
                        <a:spcAft>
                          <a:spcPts val="0"/>
                        </a:spcAft>
                        <a:buNone/>
                      </a:pPr>
                      <a:r>
                        <a:rPr b="0" lang="en-US" sz="1300" u="none" cap="none" strike="noStrike"/>
                        <a:t>Alternative solutions</a:t>
                      </a:r>
                      <a:endParaRPr b="0" sz="1300" u="none" cap="none" strike="noStrike"/>
                    </a:p>
                  </a:txBody>
                  <a:tcPr marT="0" marB="0" marR="41975" marL="40125" anchor="ctr"/>
                </a:tc>
                <a:tc>
                  <a:txBody>
                    <a:bodyPr/>
                    <a:lstStyle/>
                    <a:p>
                      <a:pPr indent="0" lvl="0" marL="0" marR="0" rtl="0" algn="l">
                        <a:spcBef>
                          <a:spcPts val="0"/>
                        </a:spcBef>
                        <a:spcAft>
                          <a:spcPts val="0"/>
                        </a:spcAft>
                        <a:buNone/>
                      </a:pPr>
                      <a:r>
                        <a:rPr b="1" lang="en-US" sz="1700" u="none" cap="none" strike="noStrike">
                          <a:solidFill>
                            <a:schemeClr val="lt1"/>
                          </a:solidFill>
                        </a:rPr>
                        <a:t>6. Chỉ số chủ chốt</a:t>
                      </a:r>
                      <a:endParaRPr b="1" sz="1700" u="none" cap="none" strike="noStrike">
                        <a:solidFill>
                          <a:schemeClr val="lt1"/>
                        </a:solidFill>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b="1" lang="en-US" sz="1700" u="none" cap="none" strike="noStrike">
                          <a:solidFill>
                            <a:schemeClr val="lt1"/>
                          </a:solidFill>
                        </a:rPr>
                        <a:t>7. Kênh tiếp cận</a:t>
                      </a:r>
                      <a:endParaRPr b="1" sz="1700" u="none" cap="none" strike="noStrike">
                        <a:solidFill>
                          <a:schemeClr val="lt1"/>
                        </a:solidFill>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b="1" lang="en-US" sz="1700" u="none" cap="none" strike="noStrike">
                          <a:solidFill>
                            <a:schemeClr val="lt1"/>
                          </a:solidFill>
                        </a:rPr>
                        <a:t>8. Mục tiêu</a:t>
                      </a:r>
                      <a:endParaRPr b="1" sz="1700" u="none" cap="none" strike="noStrike">
                        <a:solidFill>
                          <a:schemeClr val="lt1"/>
                        </a:solidFill>
                        <a:latin typeface="Arial"/>
                        <a:ea typeface="Arial"/>
                        <a:cs typeface="Arial"/>
                        <a:sym typeface="Arial"/>
                      </a:endParaRPr>
                    </a:p>
                  </a:txBody>
                  <a:tcPr marT="0" marB="0" marR="41975" marL="40125"/>
                </a:tc>
                <a:tc>
                  <a:txBody>
                    <a:bodyPr/>
                    <a:lstStyle/>
                    <a:p>
                      <a:pPr indent="0" lvl="0" marL="0" marR="0" rtl="0" algn="l">
                        <a:lnSpc>
                          <a:spcPct val="100000"/>
                        </a:lnSpc>
                        <a:spcBef>
                          <a:spcPts val="0"/>
                        </a:spcBef>
                        <a:spcAft>
                          <a:spcPts val="0"/>
                        </a:spcAft>
                        <a:buClr>
                          <a:srgbClr val="000000"/>
                        </a:buClr>
                        <a:buSzPts val="1700"/>
                        <a:buFont typeface="Arial"/>
                        <a:buNone/>
                      </a:pPr>
                      <a:r>
                        <a:rPr b="1" lang="en-US" sz="1700" u="none" cap="none" strike="noStrike">
                          <a:solidFill>
                            <a:schemeClr val="lt1"/>
                          </a:solidFill>
                        </a:rPr>
                        <a:t>9. Giai đoạn phát triển</a:t>
                      </a:r>
                      <a:endParaRPr b="1" sz="1700" u="none" cap="none" strike="noStrike">
                        <a:solidFill>
                          <a:schemeClr val="lt1"/>
                        </a:solidFill>
                        <a:latin typeface="Arial"/>
                        <a:ea typeface="Arial"/>
                        <a:cs typeface="Arial"/>
                        <a:sym typeface="Arial"/>
                      </a:endParaRPr>
                    </a:p>
                  </a:txBody>
                  <a:tcPr marT="0" marB="0" marR="41975" marL="40125"/>
                </a:tc>
              </a:tr>
              <a:tr h="2500425">
                <a:tc>
                  <a:txBody>
                    <a:bodyPr/>
                    <a:lstStyle/>
                    <a:p>
                      <a:pPr indent="0" lvl="0" marL="0" marR="0" rtl="0" algn="l">
                        <a:spcBef>
                          <a:spcPts val="0"/>
                        </a:spcBef>
                        <a:spcAft>
                          <a:spcPts val="0"/>
                        </a:spcAft>
                        <a:buNone/>
                      </a:pPr>
                      <a:r>
                        <a:rPr b="0" lang="en-US" sz="1300" u="none" cap="none" strike="noStrike"/>
                        <a:t>- Family and friends</a:t>
                      </a:r>
                      <a:endParaRPr/>
                    </a:p>
                    <a:p>
                      <a:pPr indent="0" lvl="0" marL="0" marR="0" rtl="0" algn="l">
                        <a:spcBef>
                          <a:spcPts val="0"/>
                        </a:spcBef>
                        <a:spcAft>
                          <a:spcPts val="0"/>
                        </a:spcAft>
                        <a:buNone/>
                      </a:pPr>
                      <a:r>
                        <a:rPr b="0" lang="en-US" sz="1300" u="none" cap="none" strike="noStrike"/>
                        <a:t>- Start-up incubators</a:t>
                      </a:r>
                      <a:endParaRPr b="0" sz="1300" u="none" cap="none" strike="noStrike"/>
                    </a:p>
                    <a:p>
                      <a:pPr indent="0" lvl="0" marL="0" marR="0" rtl="0" algn="l">
                        <a:spcBef>
                          <a:spcPts val="0"/>
                        </a:spcBef>
                        <a:spcAft>
                          <a:spcPts val="0"/>
                        </a:spcAft>
                        <a:buNone/>
                      </a:pPr>
                      <a:r>
                        <a:rPr b="0" lang="en-US" sz="1300" u="none" cap="none" strike="noStrike"/>
                        <a:t>- Bank</a:t>
                      </a:r>
                      <a:endParaRPr b="0" sz="1300" u="none" cap="none" strike="noStrike"/>
                    </a:p>
                    <a:p>
                      <a:pPr indent="0" lvl="0" marL="0" marR="0" rtl="0" algn="l">
                        <a:spcBef>
                          <a:spcPts val="0"/>
                        </a:spcBef>
                        <a:spcAft>
                          <a:spcPts val="0"/>
                        </a:spcAft>
                        <a:buNone/>
                      </a:pPr>
                      <a:r>
                        <a:rPr b="0" lang="en-US" sz="1300" u="none" cap="none" strike="noStrike"/>
                        <a:t>- Community campaign</a:t>
                      </a:r>
                      <a:endParaRPr b="0" sz="1300" u="none" cap="none" strike="noStrike"/>
                    </a:p>
                    <a:p>
                      <a:pPr indent="0" lvl="0" marL="0" marR="0" rtl="0" algn="l">
                        <a:spcBef>
                          <a:spcPts val="0"/>
                        </a:spcBef>
                        <a:spcAft>
                          <a:spcPts val="0"/>
                        </a:spcAft>
                        <a:buNone/>
                      </a:pPr>
                      <a:r>
                        <a:rPr b="0" lang="en-US" sz="1300" u="none" cap="none" strike="noStrike"/>
                        <a:t>- Ourself</a:t>
                      </a:r>
                      <a:endParaRPr b="0" sz="1300" u="none" cap="none" strike="noStrike">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lang="en-US" sz="1300" u="none" cap="none" strike="noStrike"/>
                        <a:t>Depend on index on applications:</a:t>
                      </a:r>
                      <a:endParaRPr sz="1300" u="none" cap="none" strike="noStrike"/>
                    </a:p>
                    <a:p>
                      <a:pPr indent="0" lvl="0" marL="0" marR="0" rtl="0" algn="l">
                        <a:spcBef>
                          <a:spcPts val="0"/>
                        </a:spcBef>
                        <a:spcAft>
                          <a:spcPts val="0"/>
                        </a:spcAft>
                        <a:buNone/>
                      </a:pPr>
                      <a:r>
                        <a:rPr lang="en-US" sz="1300" u="none" cap="none" strike="noStrike"/>
                        <a:t>1. Users rate: Divide by need:</a:t>
                      </a:r>
                      <a:endParaRPr sz="1300" u="none" cap="none" strike="noStrike"/>
                    </a:p>
                    <a:p>
                      <a:pPr indent="0" lvl="0" marL="0" marR="0" rtl="0" algn="l">
                        <a:spcBef>
                          <a:spcPts val="0"/>
                        </a:spcBef>
                        <a:spcAft>
                          <a:spcPts val="0"/>
                        </a:spcAft>
                        <a:buNone/>
                      </a:pPr>
                      <a:r>
                        <a:rPr lang="en-US" sz="1300" u="none" cap="none" strike="noStrike"/>
                        <a:t>investors, mentors, mentee, start up….</a:t>
                      </a:r>
                      <a:endParaRPr sz="1300" u="none" cap="none" strike="noStrike"/>
                    </a:p>
                    <a:p>
                      <a:pPr indent="0" lvl="0" marL="0" marR="0" rtl="0" algn="l">
                        <a:spcBef>
                          <a:spcPts val="0"/>
                        </a:spcBef>
                        <a:spcAft>
                          <a:spcPts val="0"/>
                        </a:spcAft>
                        <a:buNone/>
                      </a:pPr>
                      <a:r>
                        <a:rPr lang="en-US" sz="1300" u="none" cap="none" strike="noStrike"/>
                        <a:t>2. Rate of interest, connection, in the process of cooperation=&gt; sau này có AI theo từng lĩnh vực</a:t>
                      </a:r>
                      <a:endParaRPr sz="1300" u="none" cap="none" strike="noStrike"/>
                    </a:p>
                    <a:p>
                      <a:pPr indent="0" lvl="0" marL="0" marR="0" rtl="0" algn="l">
                        <a:spcBef>
                          <a:spcPts val="0"/>
                        </a:spcBef>
                        <a:spcAft>
                          <a:spcPts val="0"/>
                        </a:spcAft>
                        <a:buNone/>
                      </a:pPr>
                      <a:r>
                        <a:rPr lang="en-US" sz="1300" u="none" cap="none" strike="noStrike"/>
                        <a:t>3. Success rate of projects that create value</a:t>
                      </a:r>
                      <a:endParaRPr sz="1300" u="none" cap="none" strike="noStrike">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lang="en-US" sz="1300" u="none" cap="none" strike="noStrike"/>
                        <a:t>- Websites</a:t>
                      </a:r>
                      <a:endParaRPr sz="1300" u="none" cap="none" strike="noStrike"/>
                    </a:p>
                    <a:p>
                      <a:pPr indent="0" lvl="0" marL="0" marR="0" rtl="0" algn="l">
                        <a:spcBef>
                          <a:spcPts val="0"/>
                        </a:spcBef>
                        <a:spcAft>
                          <a:spcPts val="0"/>
                        </a:spcAft>
                        <a:buNone/>
                      </a:pPr>
                      <a:r>
                        <a:rPr lang="en-US" sz="1300" u="none" cap="none" strike="noStrike"/>
                        <a:t>- Applications (iOS, android)</a:t>
                      </a:r>
                      <a:endParaRPr sz="1300" u="none" cap="none" strike="noStrike"/>
                    </a:p>
                    <a:p>
                      <a:pPr indent="0" lvl="0" marL="0" marR="0" rtl="0" algn="l">
                        <a:spcBef>
                          <a:spcPts val="0"/>
                        </a:spcBef>
                        <a:spcAft>
                          <a:spcPts val="0"/>
                        </a:spcAft>
                        <a:buNone/>
                      </a:pPr>
                      <a:r>
                        <a:rPr lang="en-US" sz="1300" u="none" cap="none" strike="noStrike"/>
                        <a:t>- Incubators…..</a:t>
                      </a:r>
                      <a:endParaRPr sz="1300" u="none" cap="none" strike="noStrike">
                        <a:latin typeface="Arial"/>
                        <a:ea typeface="Arial"/>
                        <a:cs typeface="Arial"/>
                        <a:sym typeface="Arial"/>
                      </a:endParaRPr>
                    </a:p>
                  </a:txBody>
                  <a:tcPr marT="0" marB="0" marR="41975" marL="40125"/>
                </a:tc>
                <a:tc>
                  <a:txBody>
                    <a:bodyPr/>
                    <a:lstStyle/>
                    <a:p>
                      <a:pPr indent="0" lvl="0" marL="0" marR="0" rtl="0" algn="l">
                        <a:spcBef>
                          <a:spcPts val="0"/>
                        </a:spcBef>
                        <a:spcAft>
                          <a:spcPts val="0"/>
                        </a:spcAft>
                        <a:buNone/>
                      </a:pPr>
                      <a:r>
                        <a:rPr lang="en-US" sz="1300" u="none" cap="none" strike="noStrike"/>
                        <a:t>The first year:</a:t>
                      </a:r>
                      <a:endParaRPr sz="1300" u="none" cap="none" strike="noStrike"/>
                    </a:p>
                    <a:p>
                      <a:pPr indent="0" lvl="0" marL="0" marR="0" rtl="0" algn="l">
                        <a:spcBef>
                          <a:spcPts val="0"/>
                        </a:spcBef>
                        <a:spcAft>
                          <a:spcPts val="0"/>
                        </a:spcAft>
                        <a:buNone/>
                      </a:pPr>
                      <a:r>
                        <a:rPr lang="en-US" sz="1300" u="none" cap="none" strike="noStrike"/>
                        <a:t>- 150 projects in country</a:t>
                      </a:r>
                      <a:endParaRPr sz="1300" u="none" cap="none" strike="noStrike"/>
                    </a:p>
                    <a:p>
                      <a:pPr indent="0" lvl="0" marL="0" marR="0" rtl="0" algn="l">
                        <a:spcBef>
                          <a:spcPts val="0"/>
                        </a:spcBef>
                        <a:spcAft>
                          <a:spcPts val="0"/>
                        </a:spcAft>
                        <a:buNone/>
                      </a:pPr>
                      <a:r>
                        <a:rPr lang="en-US" sz="1300" u="none" cap="none" strike="noStrike"/>
                        <a:t>- Revenue: 30.000$</a:t>
                      </a:r>
                      <a:endParaRPr/>
                    </a:p>
                    <a:p>
                      <a:pPr indent="0" lvl="0" marL="0" marR="0" rtl="0" algn="l">
                        <a:spcBef>
                          <a:spcPts val="0"/>
                        </a:spcBef>
                        <a:spcAft>
                          <a:spcPts val="0"/>
                        </a:spcAft>
                        <a:buNone/>
                      </a:pPr>
                      <a:r>
                        <a:t/>
                      </a:r>
                      <a:endParaRPr sz="1300" u="none" cap="none" strike="noStrike"/>
                    </a:p>
                    <a:p>
                      <a:pPr indent="0" lvl="0" marL="0" marR="0" rtl="0" algn="l">
                        <a:spcBef>
                          <a:spcPts val="0"/>
                        </a:spcBef>
                        <a:spcAft>
                          <a:spcPts val="0"/>
                        </a:spcAft>
                        <a:buNone/>
                      </a:pPr>
                      <a:r>
                        <a:rPr lang="en-US" sz="1300" u="none" cap="none" strike="noStrike"/>
                        <a:t>The second year:</a:t>
                      </a:r>
                      <a:endParaRPr sz="1300" u="none" cap="none" strike="noStrike"/>
                    </a:p>
                    <a:p>
                      <a:pPr indent="0" lvl="0" marL="0" marR="0" rtl="0" algn="l">
                        <a:spcBef>
                          <a:spcPts val="0"/>
                        </a:spcBef>
                        <a:spcAft>
                          <a:spcPts val="0"/>
                        </a:spcAft>
                        <a:buNone/>
                      </a:pPr>
                      <a:r>
                        <a:rPr lang="en-US" sz="1300" u="none" cap="none" strike="noStrike"/>
                        <a:t>- 300 projects in the world</a:t>
                      </a:r>
                      <a:endParaRPr sz="1300" u="none" cap="none" strike="noStrike"/>
                    </a:p>
                    <a:p>
                      <a:pPr indent="0" lvl="0" marL="0" marR="0" rtl="0" algn="l">
                        <a:spcBef>
                          <a:spcPts val="0"/>
                        </a:spcBef>
                        <a:spcAft>
                          <a:spcPts val="0"/>
                        </a:spcAft>
                        <a:buNone/>
                      </a:pPr>
                      <a:r>
                        <a:rPr lang="en-US" sz="1300" u="none" cap="none" strike="noStrike"/>
                        <a:t>- Revenue: 270.000$</a:t>
                      </a:r>
                      <a:endParaRPr sz="1300" u="none" cap="none" strike="noStrike">
                        <a:latin typeface="Arial"/>
                        <a:ea typeface="Arial"/>
                        <a:cs typeface="Arial"/>
                        <a:sym typeface="Arial"/>
                      </a:endParaRPr>
                    </a:p>
                  </a:txBody>
                  <a:tcPr marT="0" marB="0" marR="41975" marL="40125"/>
                </a:tc>
                <a:tc>
                  <a:txBody>
                    <a:bodyPr/>
                    <a:lstStyle/>
                    <a:p>
                      <a:pPr indent="-171450" lvl="0" marL="171450" marR="0" rtl="0" algn="l">
                        <a:spcBef>
                          <a:spcPts val="0"/>
                        </a:spcBef>
                        <a:spcAft>
                          <a:spcPts val="0"/>
                        </a:spcAft>
                        <a:buClr>
                          <a:schemeClr val="dk1"/>
                        </a:buClr>
                        <a:buSzPts val="1300"/>
                        <a:buFont typeface="Calibri"/>
                        <a:buChar char="-"/>
                      </a:pPr>
                      <a:r>
                        <a:rPr lang="en-US" sz="1300" u="none" cap="none" strike="noStrike"/>
                        <a:t>2/2021: Ideas</a:t>
                      </a:r>
                      <a:endParaRPr sz="1300" u="none" cap="none" strike="noStrike"/>
                    </a:p>
                    <a:p>
                      <a:pPr indent="-171450" lvl="0" marL="171450" marR="0" rtl="0" algn="l">
                        <a:lnSpc>
                          <a:spcPct val="100000"/>
                        </a:lnSpc>
                        <a:spcBef>
                          <a:spcPts val="0"/>
                        </a:spcBef>
                        <a:spcAft>
                          <a:spcPts val="0"/>
                        </a:spcAft>
                        <a:buClr>
                          <a:srgbClr val="000000"/>
                        </a:buClr>
                        <a:buSzPts val="1300"/>
                        <a:buFont typeface="Calibri"/>
                        <a:buChar char="-"/>
                      </a:pPr>
                      <a:r>
                        <a:rPr lang="en-US" sz="1300" u="none" cap="none" strike="noStrike"/>
                        <a:t>12/2021: Complete Apps</a:t>
                      </a:r>
                      <a:endParaRPr sz="1300" u="none" cap="none" strike="noStrike"/>
                    </a:p>
                    <a:p>
                      <a:pPr indent="-171450" lvl="0" marL="171450" marR="0" rtl="0" algn="l">
                        <a:spcBef>
                          <a:spcPts val="0"/>
                        </a:spcBef>
                        <a:spcAft>
                          <a:spcPts val="0"/>
                        </a:spcAft>
                        <a:buClr>
                          <a:schemeClr val="dk1"/>
                        </a:buClr>
                        <a:buSzPts val="1300"/>
                        <a:buFont typeface="Calibri"/>
                        <a:buChar char="-"/>
                      </a:pPr>
                      <a:r>
                        <a:rPr lang="en-US" sz="1300" u="none" cap="none" strike="noStrike"/>
                        <a:t>1/2022: Deploy </a:t>
                      </a:r>
                      <a:endParaRPr sz="1300" u="none" cap="none" strike="noStrike"/>
                    </a:p>
                    <a:p>
                      <a:pPr indent="-171450" lvl="0" marL="171450" marR="0" rtl="0" algn="l">
                        <a:spcBef>
                          <a:spcPts val="0"/>
                        </a:spcBef>
                        <a:spcAft>
                          <a:spcPts val="0"/>
                        </a:spcAft>
                        <a:buClr>
                          <a:schemeClr val="dk1"/>
                        </a:buClr>
                        <a:buSzPts val="1300"/>
                        <a:buFont typeface="Calibri"/>
                        <a:buChar char="-"/>
                      </a:pPr>
                      <a:r>
                        <a:rPr lang="en-US" sz="1300" u="none" cap="none" strike="noStrike"/>
                        <a:t>1/2022 - 6/2022: Research, improve…</a:t>
                      </a:r>
                      <a:endParaRPr sz="1300" u="none" cap="none" strike="noStrike"/>
                    </a:p>
                  </a:txBody>
                  <a:tcPr marT="0" marB="0" marR="41975" marL="40125"/>
                </a:tc>
              </a:tr>
            </a:tbl>
          </a:graphicData>
        </a:graphic>
      </p:graphicFrame>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21"/>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433" name="Google Shape;433;p21"/>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434" name="Google Shape;434;p21"/>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pic>
        <p:nvPicPr>
          <p:cNvPr id="435" name="Google Shape;435;p21"/>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
        <p:nvSpPr>
          <p:cNvPr id="436" name="Google Shape;436;p21"/>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11. PRODUCT IMAGES (Web)</a:t>
            </a:r>
            <a:endParaRPr sz="2400">
              <a:solidFill>
                <a:schemeClr val="dk1"/>
              </a:solidFill>
              <a:latin typeface="Arial"/>
              <a:ea typeface="Arial"/>
              <a:cs typeface="Arial"/>
              <a:sym typeface="Arial"/>
            </a:endParaRPr>
          </a:p>
        </p:txBody>
      </p:sp>
      <p:pic>
        <p:nvPicPr>
          <p:cNvPr descr="A picture containing text&#10;&#10;Description automatically generated" id="437" name="Google Shape;437;p21"/>
          <p:cNvPicPr preferRelativeResize="0"/>
          <p:nvPr/>
        </p:nvPicPr>
        <p:blipFill rotWithShape="1">
          <a:blip r:embed="rId7">
            <a:alphaModFix/>
          </a:blip>
          <a:srcRect b="31649" l="14864" r="28994" t="29006"/>
          <a:stretch/>
        </p:blipFill>
        <p:spPr>
          <a:xfrm>
            <a:off x="5958001" y="1906381"/>
            <a:ext cx="6233997" cy="4368998"/>
          </a:xfrm>
          <a:prstGeom prst="rect">
            <a:avLst/>
          </a:prstGeom>
          <a:noFill/>
          <a:ln>
            <a:noFill/>
          </a:ln>
        </p:spPr>
      </p:pic>
      <p:pic>
        <p:nvPicPr>
          <p:cNvPr descr="A picture containing text&#10;&#10;Description automatically generated" id="438" name="Google Shape;438;p21"/>
          <p:cNvPicPr preferRelativeResize="0"/>
          <p:nvPr/>
        </p:nvPicPr>
        <p:blipFill rotWithShape="1">
          <a:blip r:embed="rId7">
            <a:alphaModFix/>
          </a:blip>
          <a:srcRect b="31649" l="14864" r="28994" t="29006"/>
          <a:stretch/>
        </p:blipFill>
        <p:spPr>
          <a:xfrm>
            <a:off x="-137997" y="1920887"/>
            <a:ext cx="6233997" cy="4368998"/>
          </a:xfrm>
          <a:prstGeom prst="rect">
            <a:avLst/>
          </a:prstGeom>
          <a:noFill/>
          <a:ln>
            <a:noFill/>
          </a:ln>
        </p:spPr>
      </p:pic>
      <p:pic>
        <p:nvPicPr>
          <p:cNvPr id="439" name="Google Shape;439;p21"/>
          <p:cNvPicPr preferRelativeResize="0"/>
          <p:nvPr/>
        </p:nvPicPr>
        <p:blipFill rotWithShape="1">
          <a:blip r:embed="rId8">
            <a:alphaModFix/>
          </a:blip>
          <a:srcRect b="0" l="0" r="0" t="0"/>
          <a:stretch/>
        </p:blipFill>
        <p:spPr>
          <a:xfrm>
            <a:off x="146650" y="2210943"/>
            <a:ext cx="5593750" cy="3414915"/>
          </a:xfrm>
          <a:prstGeom prst="rect">
            <a:avLst/>
          </a:prstGeom>
          <a:noFill/>
          <a:ln>
            <a:noFill/>
          </a:ln>
        </p:spPr>
      </p:pic>
      <p:pic>
        <p:nvPicPr>
          <p:cNvPr id="440" name="Google Shape;440;p21"/>
          <p:cNvPicPr preferRelativeResize="0"/>
          <p:nvPr/>
        </p:nvPicPr>
        <p:blipFill rotWithShape="1">
          <a:blip r:embed="rId9">
            <a:alphaModFix/>
          </a:blip>
          <a:srcRect b="0" l="0" r="0" t="0"/>
          <a:stretch/>
        </p:blipFill>
        <p:spPr>
          <a:xfrm>
            <a:off x="6254213" y="2268204"/>
            <a:ext cx="5582185" cy="33065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22"/>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446" name="Google Shape;446;p22"/>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447" name="Google Shape;447;p22"/>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pic>
        <p:nvPicPr>
          <p:cNvPr id="448" name="Google Shape;448;p22"/>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
        <p:nvSpPr>
          <p:cNvPr id="449" name="Google Shape;449;p22"/>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11. PRODUCT IMAGES (Web)</a:t>
            </a:r>
            <a:endParaRPr sz="2400">
              <a:solidFill>
                <a:schemeClr val="dk1"/>
              </a:solidFill>
              <a:latin typeface="Arial"/>
              <a:ea typeface="Arial"/>
              <a:cs typeface="Arial"/>
              <a:sym typeface="Arial"/>
            </a:endParaRPr>
          </a:p>
        </p:txBody>
      </p:sp>
      <p:pic>
        <p:nvPicPr>
          <p:cNvPr descr="A picture containing text&#10;&#10;Description automatically generated" id="450" name="Google Shape;450;p22"/>
          <p:cNvPicPr preferRelativeResize="0"/>
          <p:nvPr/>
        </p:nvPicPr>
        <p:blipFill rotWithShape="1">
          <a:blip r:embed="rId7">
            <a:alphaModFix/>
          </a:blip>
          <a:srcRect b="31649" l="14864" r="28994" t="29006"/>
          <a:stretch/>
        </p:blipFill>
        <p:spPr>
          <a:xfrm>
            <a:off x="5958001" y="1906381"/>
            <a:ext cx="6233997" cy="4368998"/>
          </a:xfrm>
          <a:prstGeom prst="rect">
            <a:avLst/>
          </a:prstGeom>
          <a:noFill/>
          <a:ln>
            <a:noFill/>
          </a:ln>
        </p:spPr>
      </p:pic>
      <p:pic>
        <p:nvPicPr>
          <p:cNvPr descr="A picture containing text&#10;&#10;Description automatically generated" id="451" name="Google Shape;451;p22"/>
          <p:cNvPicPr preferRelativeResize="0"/>
          <p:nvPr/>
        </p:nvPicPr>
        <p:blipFill rotWithShape="1">
          <a:blip r:embed="rId7">
            <a:alphaModFix/>
          </a:blip>
          <a:srcRect b="31649" l="14864" r="28994" t="29006"/>
          <a:stretch/>
        </p:blipFill>
        <p:spPr>
          <a:xfrm>
            <a:off x="-137997" y="1920887"/>
            <a:ext cx="6233997" cy="4368998"/>
          </a:xfrm>
          <a:prstGeom prst="rect">
            <a:avLst/>
          </a:prstGeom>
          <a:noFill/>
          <a:ln>
            <a:noFill/>
          </a:ln>
        </p:spPr>
      </p:pic>
      <p:pic>
        <p:nvPicPr>
          <p:cNvPr id="452" name="Google Shape;452;p22"/>
          <p:cNvPicPr preferRelativeResize="0"/>
          <p:nvPr/>
        </p:nvPicPr>
        <p:blipFill rotWithShape="1">
          <a:blip r:embed="rId8">
            <a:alphaModFix/>
          </a:blip>
          <a:srcRect b="0" l="0" r="0" t="0"/>
          <a:stretch/>
        </p:blipFill>
        <p:spPr>
          <a:xfrm>
            <a:off x="224220" y="2314291"/>
            <a:ext cx="5548152" cy="3303406"/>
          </a:xfrm>
          <a:prstGeom prst="rect">
            <a:avLst/>
          </a:prstGeom>
          <a:noFill/>
          <a:ln>
            <a:noFill/>
          </a:ln>
        </p:spPr>
      </p:pic>
      <p:pic>
        <p:nvPicPr>
          <p:cNvPr id="453" name="Google Shape;453;p22"/>
          <p:cNvPicPr preferRelativeResize="0"/>
          <p:nvPr/>
        </p:nvPicPr>
        <p:blipFill rotWithShape="1">
          <a:blip r:embed="rId9">
            <a:alphaModFix/>
          </a:blip>
          <a:srcRect b="0" l="5881" r="6105" t="0"/>
          <a:stretch/>
        </p:blipFill>
        <p:spPr>
          <a:xfrm>
            <a:off x="6599562" y="2242293"/>
            <a:ext cx="4989554" cy="33754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23"/>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459" name="Google Shape;459;p23"/>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460" name="Google Shape;460;p23"/>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461" name="Google Shape;461;p23"/>
          <p:cNvSpPr txBox="1"/>
          <p:nvPr/>
        </p:nvSpPr>
        <p:spPr>
          <a:xfrm>
            <a:off x="-1" y="1102568"/>
            <a:ext cx="95574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11. PRODUCT IMAGES (App demo)</a:t>
            </a:r>
            <a:endParaRPr sz="2400">
              <a:solidFill>
                <a:schemeClr val="dk1"/>
              </a:solidFill>
              <a:latin typeface="Arial"/>
              <a:ea typeface="Arial"/>
              <a:cs typeface="Arial"/>
              <a:sym typeface="Arial"/>
            </a:endParaRPr>
          </a:p>
        </p:txBody>
      </p:sp>
      <p:grpSp>
        <p:nvGrpSpPr>
          <p:cNvPr id="462" name="Google Shape;462;p23"/>
          <p:cNvGrpSpPr/>
          <p:nvPr/>
        </p:nvGrpSpPr>
        <p:grpSpPr>
          <a:xfrm>
            <a:off x="4598906" y="1583694"/>
            <a:ext cx="2368413" cy="4445537"/>
            <a:chOff x="6462845" y="1072401"/>
            <a:chExt cx="2000435" cy="3695661"/>
          </a:xfrm>
        </p:grpSpPr>
        <p:grpSp>
          <p:nvGrpSpPr>
            <p:cNvPr id="463" name="Google Shape;463;p23"/>
            <p:cNvGrpSpPr/>
            <p:nvPr/>
          </p:nvGrpSpPr>
          <p:grpSpPr>
            <a:xfrm>
              <a:off x="6462845" y="1072401"/>
              <a:ext cx="2000435" cy="3695661"/>
              <a:chOff x="6846888" y="1669612"/>
              <a:chExt cx="1565663" cy="3046825"/>
            </a:xfrm>
          </p:grpSpPr>
          <p:grpSp>
            <p:nvGrpSpPr>
              <p:cNvPr id="464" name="Google Shape;464;p23"/>
              <p:cNvGrpSpPr/>
              <p:nvPr/>
            </p:nvGrpSpPr>
            <p:grpSpPr>
              <a:xfrm>
                <a:off x="6846888" y="1669612"/>
                <a:ext cx="1565663" cy="3046825"/>
                <a:chOff x="5411013" y="1379733"/>
                <a:chExt cx="2933050" cy="5707802"/>
              </a:xfrm>
            </p:grpSpPr>
            <p:pic>
              <p:nvPicPr>
                <p:cNvPr id="465" name="Google Shape;465;p23"/>
                <p:cNvPicPr preferRelativeResize="0"/>
                <p:nvPr/>
              </p:nvPicPr>
              <p:blipFill rotWithShape="1">
                <a:blip r:embed="rId6">
                  <a:alphaModFix/>
                </a:blip>
                <a:srcRect b="13216" l="0" r="0" t="0"/>
                <a:stretch/>
              </p:blipFill>
              <p:spPr>
                <a:xfrm>
                  <a:off x="5539785" y="1484025"/>
                  <a:ext cx="2667900" cy="5594700"/>
                </a:xfrm>
                <a:prstGeom prst="roundRect">
                  <a:avLst>
                    <a:gd fmla="val 11294" name="adj"/>
                  </a:avLst>
                </a:prstGeom>
                <a:noFill/>
                <a:ln cap="flat" cmpd="sng" w="9525">
                  <a:solidFill>
                    <a:schemeClr val="dk1"/>
                  </a:solidFill>
                  <a:prstDash val="solid"/>
                  <a:round/>
                  <a:headEnd len="sm" w="sm" type="none"/>
                  <a:tailEnd len="sm" w="sm" type="none"/>
                </a:ln>
              </p:spPr>
            </p:pic>
            <p:sp>
              <p:nvSpPr>
                <p:cNvPr id="466" name="Google Shape;466;p23"/>
                <p:cNvSpPr/>
                <p:nvPr/>
              </p:nvSpPr>
              <p:spPr>
                <a:xfrm>
                  <a:off x="8318784" y="2766465"/>
                  <a:ext cx="25279" cy="692740"/>
                </a:xfrm>
                <a:custGeom>
                  <a:rect b="b" l="l" r="r" t="t"/>
                  <a:pathLst>
                    <a:path extrusionOk="0" h="25403" w="927">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67" name="Google Shape;467;p23"/>
                <p:cNvSpPr/>
                <p:nvPr/>
              </p:nvSpPr>
              <p:spPr>
                <a:xfrm>
                  <a:off x="5411013" y="3185285"/>
                  <a:ext cx="26616" cy="438774"/>
                </a:xfrm>
                <a:custGeom>
                  <a:rect b="b" l="l" r="r" t="t"/>
                  <a:pathLst>
                    <a:path extrusionOk="0" h="16090" w="976">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68" name="Google Shape;468;p23"/>
                <p:cNvSpPr/>
                <p:nvPr/>
              </p:nvSpPr>
              <p:spPr>
                <a:xfrm>
                  <a:off x="5411013" y="2612250"/>
                  <a:ext cx="26616" cy="438774"/>
                </a:xfrm>
                <a:custGeom>
                  <a:rect b="b" l="l" r="r" t="t"/>
                  <a:pathLst>
                    <a:path extrusionOk="0" h="16090" w="976">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69" name="Google Shape;469;p23"/>
                <p:cNvSpPr/>
                <p:nvPr/>
              </p:nvSpPr>
              <p:spPr>
                <a:xfrm>
                  <a:off x="5413659" y="2181458"/>
                  <a:ext cx="22634" cy="204770"/>
                </a:xfrm>
                <a:custGeom>
                  <a:rect b="b" l="l" r="r" t="t"/>
                  <a:pathLst>
                    <a:path extrusionOk="0" h="7509" w="83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0" name="Google Shape;470;p23"/>
                <p:cNvSpPr/>
                <p:nvPr/>
              </p:nvSpPr>
              <p:spPr>
                <a:xfrm>
                  <a:off x="5436266" y="1379733"/>
                  <a:ext cx="2882494" cy="5707802"/>
                </a:xfrm>
                <a:custGeom>
                  <a:rect b="b" l="l" r="r" t="t"/>
                  <a:pathLst>
                    <a:path extrusionOk="0" h="209307" w="105702">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1" name="Google Shape;471;p23"/>
                <p:cNvSpPr/>
                <p:nvPr/>
              </p:nvSpPr>
              <p:spPr>
                <a:xfrm>
                  <a:off x="5457537" y="1426257"/>
                  <a:ext cx="348374" cy="5617402"/>
                </a:xfrm>
                <a:custGeom>
                  <a:rect b="b" l="l" r="r" t="t"/>
                  <a:pathLst>
                    <a:path extrusionOk="0" h="205992" w="12775">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2" name="Google Shape;472;p23"/>
                <p:cNvSpPr/>
                <p:nvPr/>
              </p:nvSpPr>
              <p:spPr>
                <a:xfrm>
                  <a:off x="5519176" y="1460780"/>
                  <a:ext cx="2716813" cy="5469088"/>
                </a:xfrm>
                <a:custGeom>
                  <a:rect b="b" l="l" r="r" t="t"/>
                  <a:pathLst>
                    <a:path extrusionOk="0" h="205992" w="102386">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473" name="Google Shape;473;p23"/>
              <p:cNvGrpSpPr/>
              <p:nvPr/>
            </p:nvGrpSpPr>
            <p:grpSpPr>
              <a:xfrm>
                <a:off x="7415836" y="1783010"/>
                <a:ext cx="456191" cy="31901"/>
                <a:chOff x="767900" y="1150025"/>
                <a:chExt cx="854450" cy="59750"/>
              </a:xfrm>
            </p:grpSpPr>
            <p:sp>
              <p:nvSpPr>
                <p:cNvPr id="474" name="Google Shape;474;p23"/>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5" name="Google Shape;475;p23"/>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6" name="Google Shape;476;p23"/>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7" name="Google Shape;477;p23"/>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8" name="Google Shape;478;p23"/>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9" name="Google Shape;479;p23"/>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0" name="Google Shape;480;p23"/>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1" name="Google Shape;481;p23"/>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2" name="Google Shape;482;p23"/>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3" name="Google Shape;483;p23"/>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pic>
          <p:nvPicPr>
            <p:cNvPr id="484" name="Google Shape;484;p23"/>
            <p:cNvPicPr preferRelativeResize="0"/>
            <p:nvPr/>
          </p:nvPicPr>
          <p:blipFill rotWithShape="1">
            <a:blip r:embed="rId7">
              <a:alphaModFix/>
            </a:blip>
            <a:srcRect b="0" l="0" r="0" t="0"/>
            <a:stretch/>
          </p:blipFill>
          <p:spPr>
            <a:xfrm>
              <a:off x="6522128" y="1110295"/>
              <a:ext cx="1867442" cy="3622431"/>
            </a:xfrm>
            <a:prstGeom prst="roundRect">
              <a:avLst>
                <a:gd fmla="val 10995" name="adj"/>
              </a:avLst>
            </a:prstGeom>
            <a:noFill/>
            <a:ln>
              <a:noFill/>
            </a:ln>
          </p:spPr>
        </p:pic>
      </p:grpSp>
      <p:grpSp>
        <p:nvGrpSpPr>
          <p:cNvPr id="485" name="Google Shape;485;p23"/>
          <p:cNvGrpSpPr/>
          <p:nvPr/>
        </p:nvGrpSpPr>
        <p:grpSpPr>
          <a:xfrm>
            <a:off x="1084521" y="1579419"/>
            <a:ext cx="2284649" cy="4452411"/>
            <a:chOff x="5036738" y="1151165"/>
            <a:chExt cx="1565663" cy="3046825"/>
          </a:xfrm>
        </p:grpSpPr>
        <p:grpSp>
          <p:nvGrpSpPr>
            <p:cNvPr id="486" name="Google Shape;486;p23"/>
            <p:cNvGrpSpPr/>
            <p:nvPr/>
          </p:nvGrpSpPr>
          <p:grpSpPr>
            <a:xfrm>
              <a:off x="5591402" y="1267979"/>
              <a:ext cx="456105" cy="31895"/>
              <a:chOff x="767900" y="1150025"/>
              <a:chExt cx="854450" cy="59750"/>
            </a:xfrm>
          </p:grpSpPr>
          <p:sp>
            <p:nvSpPr>
              <p:cNvPr id="487" name="Google Shape;487;p23"/>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8" name="Google Shape;488;p23"/>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9" name="Google Shape;489;p23"/>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0" name="Google Shape;490;p23"/>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1" name="Google Shape;491;p23"/>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2" name="Google Shape;492;p23"/>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3" name="Google Shape;493;p23"/>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4" name="Google Shape;494;p23"/>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5" name="Google Shape;495;p23"/>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6" name="Google Shape;496;p23"/>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497" name="Google Shape;497;p23"/>
            <p:cNvGrpSpPr/>
            <p:nvPr/>
          </p:nvGrpSpPr>
          <p:grpSpPr>
            <a:xfrm>
              <a:off x="5591673" y="1267985"/>
              <a:ext cx="456191" cy="31901"/>
              <a:chOff x="767900" y="1150025"/>
              <a:chExt cx="854450" cy="59750"/>
            </a:xfrm>
          </p:grpSpPr>
          <p:sp>
            <p:nvSpPr>
              <p:cNvPr id="498" name="Google Shape;498;p23"/>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9" name="Google Shape;499;p23"/>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0" name="Google Shape;500;p23"/>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1" name="Google Shape;501;p23"/>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2" name="Google Shape;502;p23"/>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3" name="Google Shape;503;p23"/>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4" name="Google Shape;504;p23"/>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5" name="Google Shape;505;p23"/>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6" name="Google Shape;506;p23"/>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7" name="Google Shape;507;p23"/>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508" name="Google Shape;508;p23"/>
            <p:cNvGrpSpPr/>
            <p:nvPr/>
          </p:nvGrpSpPr>
          <p:grpSpPr>
            <a:xfrm>
              <a:off x="5036738" y="1151165"/>
              <a:ext cx="1565663" cy="3046825"/>
              <a:chOff x="5411013" y="1379733"/>
              <a:chExt cx="2933050" cy="5707802"/>
            </a:xfrm>
          </p:grpSpPr>
          <p:pic>
            <p:nvPicPr>
              <p:cNvPr id="509" name="Google Shape;509;p23"/>
              <p:cNvPicPr preferRelativeResize="0"/>
              <p:nvPr/>
            </p:nvPicPr>
            <p:blipFill rotWithShape="1">
              <a:blip r:embed="rId6">
                <a:alphaModFix/>
              </a:blip>
              <a:srcRect b="13216" l="0" r="0" t="0"/>
              <a:stretch/>
            </p:blipFill>
            <p:spPr>
              <a:xfrm>
                <a:off x="5539785" y="1484025"/>
                <a:ext cx="2667900" cy="5594700"/>
              </a:xfrm>
              <a:prstGeom prst="roundRect">
                <a:avLst>
                  <a:gd fmla="val 11294" name="adj"/>
                </a:avLst>
              </a:prstGeom>
              <a:noFill/>
              <a:ln cap="flat" cmpd="sng" w="9525">
                <a:solidFill>
                  <a:schemeClr val="dk1"/>
                </a:solidFill>
                <a:prstDash val="solid"/>
                <a:round/>
                <a:headEnd len="sm" w="sm" type="none"/>
                <a:tailEnd len="sm" w="sm" type="none"/>
              </a:ln>
            </p:spPr>
          </p:pic>
          <p:sp>
            <p:nvSpPr>
              <p:cNvPr id="510" name="Google Shape;510;p23"/>
              <p:cNvSpPr/>
              <p:nvPr/>
            </p:nvSpPr>
            <p:spPr>
              <a:xfrm>
                <a:off x="8318784" y="2766465"/>
                <a:ext cx="25279" cy="692740"/>
              </a:xfrm>
              <a:custGeom>
                <a:rect b="b" l="l" r="r" t="t"/>
                <a:pathLst>
                  <a:path extrusionOk="0" h="25403" w="927">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1" name="Google Shape;511;p23"/>
              <p:cNvSpPr/>
              <p:nvPr/>
            </p:nvSpPr>
            <p:spPr>
              <a:xfrm>
                <a:off x="5411013" y="3185285"/>
                <a:ext cx="26616" cy="438774"/>
              </a:xfrm>
              <a:custGeom>
                <a:rect b="b" l="l" r="r" t="t"/>
                <a:pathLst>
                  <a:path extrusionOk="0" h="16090" w="976">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2" name="Google Shape;512;p23"/>
              <p:cNvSpPr/>
              <p:nvPr/>
            </p:nvSpPr>
            <p:spPr>
              <a:xfrm>
                <a:off x="5411013" y="2612250"/>
                <a:ext cx="26616" cy="438774"/>
              </a:xfrm>
              <a:custGeom>
                <a:rect b="b" l="l" r="r" t="t"/>
                <a:pathLst>
                  <a:path extrusionOk="0" h="16090" w="976">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3" name="Google Shape;513;p23"/>
              <p:cNvSpPr/>
              <p:nvPr/>
            </p:nvSpPr>
            <p:spPr>
              <a:xfrm>
                <a:off x="5413659" y="2181458"/>
                <a:ext cx="22634" cy="204770"/>
              </a:xfrm>
              <a:custGeom>
                <a:rect b="b" l="l" r="r" t="t"/>
                <a:pathLst>
                  <a:path extrusionOk="0" h="7509" w="83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4" name="Google Shape;514;p23"/>
              <p:cNvSpPr/>
              <p:nvPr/>
            </p:nvSpPr>
            <p:spPr>
              <a:xfrm>
                <a:off x="5436266" y="1379733"/>
                <a:ext cx="2882494" cy="5707802"/>
              </a:xfrm>
              <a:custGeom>
                <a:rect b="b" l="l" r="r" t="t"/>
                <a:pathLst>
                  <a:path extrusionOk="0" h="209307" w="105702">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5" name="Google Shape;515;p23"/>
              <p:cNvSpPr/>
              <p:nvPr/>
            </p:nvSpPr>
            <p:spPr>
              <a:xfrm>
                <a:off x="5457537" y="1426257"/>
                <a:ext cx="348374" cy="5617402"/>
              </a:xfrm>
              <a:custGeom>
                <a:rect b="b" l="l" r="r" t="t"/>
                <a:pathLst>
                  <a:path extrusionOk="0" h="205992" w="12775">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6" name="Google Shape;516;p23"/>
              <p:cNvSpPr/>
              <p:nvPr/>
            </p:nvSpPr>
            <p:spPr>
              <a:xfrm>
                <a:off x="5519193" y="1460794"/>
                <a:ext cx="2716813" cy="5523675"/>
              </a:xfrm>
              <a:custGeom>
                <a:rect b="b" l="l" r="r" t="t"/>
                <a:pathLst>
                  <a:path extrusionOk="0" h="205992" w="102386">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pic>
        <p:nvPicPr>
          <p:cNvPr id="517" name="Google Shape;517;p23"/>
          <p:cNvPicPr preferRelativeResize="0"/>
          <p:nvPr/>
        </p:nvPicPr>
        <p:blipFill rotWithShape="1">
          <a:blip r:embed="rId8">
            <a:alphaModFix/>
          </a:blip>
          <a:srcRect b="0" l="0" r="0" t="0"/>
          <a:stretch/>
        </p:blipFill>
        <p:spPr>
          <a:xfrm>
            <a:off x="1156056" y="1625002"/>
            <a:ext cx="2131638" cy="4337853"/>
          </a:xfrm>
          <a:prstGeom prst="roundRect">
            <a:avLst>
              <a:gd fmla="val 10995" name="adj"/>
            </a:avLst>
          </a:prstGeom>
          <a:noFill/>
          <a:ln>
            <a:noFill/>
          </a:ln>
        </p:spPr>
      </p:pic>
      <p:pic>
        <p:nvPicPr>
          <p:cNvPr id="518" name="Google Shape;518;p23"/>
          <p:cNvPicPr preferRelativeResize="0"/>
          <p:nvPr/>
        </p:nvPicPr>
        <p:blipFill rotWithShape="1">
          <a:blip r:embed="rId9">
            <a:alphaModFix/>
          </a:blip>
          <a:srcRect b="0" l="0" r="0" t="0"/>
          <a:stretch/>
        </p:blipFill>
        <p:spPr>
          <a:xfrm>
            <a:off x="-641559" y="6179129"/>
            <a:ext cx="2074633" cy="1011809"/>
          </a:xfrm>
          <a:prstGeom prst="rect">
            <a:avLst/>
          </a:prstGeom>
          <a:noFill/>
          <a:ln>
            <a:noFill/>
          </a:ln>
        </p:spPr>
      </p:pic>
      <p:grpSp>
        <p:nvGrpSpPr>
          <p:cNvPr id="519" name="Google Shape;519;p23"/>
          <p:cNvGrpSpPr/>
          <p:nvPr/>
        </p:nvGrpSpPr>
        <p:grpSpPr>
          <a:xfrm>
            <a:off x="8376949" y="1589036"/>
            <a:ext cx="2284649" cy="4452411"/>
            <a:chOff x="3992880" y="1072401"/>
            <a:chExt cx="1929685" cy="3701375"/>
          </a:xfrm>
        </p:grpSpPr>
        <p:grpSp>
          <p:nvGrpSpPr>
            <p:cNvPr id="520" name="Google Shape;520;p23"/>
            <p:cNvGrpSpPr/>
            <p:nvPr/>
          </p:nvGrpSpPr>
          <p:grpSpPr>
            <a:xfrm>
              <a:off x="3992880" y="1072401"/>
              <a:ext cx="1929685" cy="3701375"/>
              <a:chOff x="5036738" y="1151165"/>
              <a:chExt cx="1565663" cy="3046825"/>
            </a:xfrm>
          </p:grpSpPr>
          <p:grpSp>
            <p:nvGrpSpPr>
              <p:cNvPr id="521" name="Google Shape;521;p23"/>
              <p:cNvGrpSpPr/>
              <p:nvPr/>
            </p:nvGrpSpPr>
            <p:grpSpPr>
              <a:xfrm>
                <a:off x="5591402" y="1267979"/>
                <a:ext cx="456105" cy="31895"/>
                <a:chOff x="767900" y="1150025"/>
                <a:chExt cx="854450" cy="59750"/>
              </a:xfrm>
            </p:grpSpPr>
            <p:sp>
              <p:nvSpPr>
                <p:cNvPr id="522" name="Google Shape;522;p23"/>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3" name="Google Shape;523;p23"/>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4" name="Google Shape;524;p23"/>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5" name="Google Shape;525;p23"/>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6" name="Google Shape;526;p23"/>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7" name="Google Shape;527;p23"/>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8" name="Google Shape;528;p23"/>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9" name="Google Shape;529;p23"/>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0" name="Google Shape;530;p23"/>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1" name="Google Shape;531;p23"/>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532" name="Google Shape;532;p23"/>
              <p:cNvGrpSpPr/>
              <p:nvPr/>
            </p:nvGrpSpPr>
            <p:grpSpPr>
              <a:xfrm>
                <a:off x="5591673" y="1267985"/>
                <a:ext cx="456191" cy="31901"/>
                <a:chOff x="767900" y="1150025"/>
                <a:chExt cx="854450" cy="59750"/>
              </a:xfrm>
            </p:grpSpPr>
            <p:sp>
              <p:nvSpPr>
                <p:cNvPr id="533" name="Google Shape;533;p23"/>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4" name="Google Shape;534;p23"/>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5" name="Google Shape;535;p23"/>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6" name="Google Shape;536;p23"/>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7" name="Google Shape;537;p23"/>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8" name="Google Shape;538;p23"/>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39" name="Google Shape;539;p23"/>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0" name="Google Shape;540;p23"/>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1" name="Google Shape;541;p23"/>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2" name="Google Shape;542;p23"/>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543" name="Google Shape;543;p23"/>
              <p:cNvGrpSpPr/>
              <p:nvPr/>
            </p:nvGrpSpPr>
            <p:grpSpPr>
              <a:xfrm>
                <a:off x="5036738" y="1151165"/>
                <a:ext cx="1565663" cy="3046825"/>
                <a:chOff x="5411013" y="1379733"/>
                <a:chExt cx="2933050" cy="5707802"/>
              </a:xfrm>
            </p:grpSpPr>
            <p:pic>
              <p:nvPicPr>
                <p:cNvPr id="544" name="Google Shape;544;p23"/>
                <p:cNvPicPr preferRelativeResize="0"/>
                <p:nvPr/>
              </p:nvPicPr>
              <p:blipFill rotWithShape="1">
                <a:blip r:embed="rId6">
                  <a:alphaModFix/>
                </a:blip>
                <a:srcRect b="13216" l="0" r="0" t="0"/>
                <a:stretch/>
              </p:blipFill>
              <p:spPr>
                <a:xfrm>
                  <a:off x="5539785" y="1484025"/>
                  <a:ext cx="2667900" cy="5594700"/>
                </a:xfrm>
                <a:prstGeom prst="roundRect">
                  <a:avLst>
                    <a:gd fmla="val 11294" name="adj"/>
                  </a:avLst>
                </a:prstGeom>
                <a:noFill/>
                <a:ln cap="flat" cmpd="sng" w="9525">
                  <a:solidFill>
                    <a:schemeClr val="dk1"/>
                  </a:solidFill>
                  <a:prstDash val="solid"/>
                  <a:round/>
                  <a:headEnd len="sm" w="sm" type="none"/>
                  <a:tailEnd len="sm" w="sm" type="none"/>
                </a:ln>
              </p:spPr>
            </p:pic>
            <p:sp>
              <p:nvSpPr>
                <p:cNvPr id="545" name="Google Shape;545;p23"/>
                <p:cNvSpPr/>
                <p:nvPr/>
              </p:nvSpPr>
              <p:spPr>
                <a:xfrm>
                  <a:off x="8318784" y="2766465"/>
                  <a:ext cx="25279" cy="692740"/>
                </a:xfrm>
                <a:custGeom>
                  <a:rect b="b" l="l" r="r" t="t"/>
                  <a:pathLst>
                    <a:path extrusionOk="0" h="25403" w="927">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6" name="Google Shape;546;p23"/>
                <p:cNvSpPr/>
                <p:nvPr/>
              </p:nvSpPr>
              <p:spPr>
                <a:xfrm>
                  <a:off x="5411013" y="3185285"/>
                  <a:ext cx="26616" cy="438774"/>
                </a:xfrm>
                <a:custGeom>
                  <a:rect b="b" l="l" r="r" t="t"/>
                  <a:pathLst>
                    <a:path extrusionOk="0" h="16090" w="976">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7" name="Google Shape;547;p23"/>
                <p:cNvSpPr/>
                <p:nvPr/>
              </p:nvSpPr>
              <p:spPr>
                <a:xfrm>
                  <a:off x="5411013" y="2612250"/>
                  <a:ext cx="26616" cy="438774"/>
                </a:xfrm>
                <a:custGeom>
                  <a:rect b="b" l="l" r="r" t="t"/>
                  <a:pathLst>
                    <a:path extrusionOk="0" h="16090" w="976">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8" name="Google Shape;548;p23"/>
                <p:cNvSpPr/>
                <p:nvPr/>
              </p:nvSpPr>
              <p:spPr>
                <a:xfrm>
                  <a:off x="5413659" y="2181458"/>
                  <a:ext cx="22634" cy="204770"/>
                </a:xfrm>
                <a:custGeom>
                  <a:rect b="b" l="l" r="r" t="t"/>
                  <a:pathLst>
                    <a:path extrusionOk="0" h="7509" w="83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49" name="Google Shape;549;p23"/>
                <p:cNvSpPr/>
                <p:nvPr/>
              </p:nvSpPr>
              <p:spPr>
                <a:xfrm>
                  <a:off x="5436266" y="1379733"/>
                  <a:ext cx="2882494" cy="5707802"/>
                </a:xfrm>
                <a:custGeom>
                  <a:rect b="b" l="l" r="r" t="t"/>
                  <a:pathLst>
                    <a:path extrusionOk="0" h="209307" w="105702">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50" name="Google Shape;550;p23"/>
                <p:cNvSpPr/>
                <p:nvPr/>
              </p:nvSpPr>
              <p:spPr>
                <a:xfrm>
                  <a:off x="5457537" y="1426257"/>
                  <a:ext cx="348374" cy="5617402"/>
                </a:xfrm>
                <a:custGeom>
                  <a:rect b="b" l="l" r="r" t="t"/>
                  <a:pathLst>
                    <a:path extrusionOk="0" h="205992" w="12775">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51" name="Google Shape;551;p23"/>
                <p:cNvSpPr/>
                <p:nvPr/>
              </p:nvSpPr>
              <p:spPr>
                <a:xfrm>
                  <a:off x="5519193" y="1460794"/>
                  <a:ext cx="2716813" cy="5523675"/>
                </a:xfrm>
                <a:custGeom>
                  <a:rect b="b" l="l" r="r" t="t"/>
                  <a:pathLst>
                    <a:path extrusionOk="0" h="205992" w="102386">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pic>
          <p:nvPicPr>
            <p:cNvPr id="552" name="Google Shape;552;p23"/>
            <p:cNvPicPr preferRelativeResize="0"/>
            <p:nvPr/>
          </p:nvPicPr>
          <p:blipFill rotWithShape="1">
            <a:blip r:embed="rId10">
              <a:alphaModFix/>
            </a:blip>
            <a:srcRect b="0" l="0" r="0" t="0"/>
            <a:stretch/>
          </p:blipFill>
          <p:spPr>
            <a:xfrm>
              <a:off x="4033811" y="1124967"/>
              <a:ext cx="1841312" cy="3591323"/>
            </a:xfrm>
            <a:prstGeom prst="roundRect">
              <a:avLst>
                <a:gd fmla="val 10995" name="adj"/>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24"/>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558" name="Google Shape;558;p24"/>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559" name="Google Shape;559;p24"/>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560" name="Google Shape;560;p24"/>
          <p:cNvSpPr txBox="1"/>
          <p:nvPr/>
        </p:nvSpPr>
        <p:spPr>
          <a:xfrm>
            <a:off x="-1" y="1102569"/>
            <a:ext cx="5765533"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12. OUR ACHIEVEMENTS</a:t>
            </a:r>
            <a:endParaRPr b="1" sz="2400">
              <a:solidFill>
                <a:srgbClr val="1C4587"/>
              </a:solidFill>
              <a:latin typeface="Arial"/>
              <a:ea typeface="Arial"/>
              <a:cs typeface="Arial"/>
              <a:sym typeface="Arial"/>
            </a:endParaRPr>
          </a:p>
        </p:txBody>
      </p:sp>
      <p:pic>
        <p:nvPicPr>
          <p:cNvPr id="561" name="Google Shape;561;p24"/>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
        <p:nvSpPr>
          <p:cNvPr id="562" name="Google Shape;562;p24"/>
          <p:cNvSpPr txBox="1"/>
          <p:nvPr/>
        </p:nvSpPr>
        <p:spPr>
          <a:xfrm>
            <a:off x="1628693" y="4091232"/>
            <a:ext cx="98253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2B317F"/>
                </a:solidFill>
                <a:latin typeface="Arial"/>
                <a:ea typeface="Arial"/>
                <a:cs typeface="Arial"/>
                <a:sym typeface="Arial"/>
              </a:rPr>
              <a:t>Round 2: Top 5 </a:t>
            </a:r>
            <a:r>
              <a:rPr b="1" lang="en-US" sz="2400">
                <a:solidFill>
                  <a:srgbClr val="2B317F"/>
                </a:solidFill>
                <a:latin typeface="Arial"/>
                <a:ea typeface="Arial"/>
                <a:cs typeface="Arial"/>
                <a:sym typeface="Arial"/>
              </a:rPr>
              <a:t>BEST PROJECTS OF TECHFEST STK VILLAGE</a:t>
            </a:r>
            <a:r>
              <a:rPr lang="en-US" sz="2400">
                <a:solidFill>
                  <a:srgbClr val="2B317F"/>
                </a:solidFill>
                <a:latin typeface="Arial"/>
                <a:ea typeface="Arial"/>
                <a:cs typeface="Arial"/>
                <a:sym typeface="Arial"/>
              </a:rPr>
              <a:t>.</a:t>
            </a:r>
            <a:endParaRPr/>
          </a:p>
        </p:txBody>
      </p:sp>
      <p:sp>
        <p:nvSpPr>
          <p:cNvPr id="563" name="Google Shape;563;p24"/>
          <p:cNvSpPr txBox="1"/>
          <p:nvPr/>
        </p:nvSpPr>
        <p:spPr>
          <a:xfrm>
            <a:off x="2882765" y="4924434"/>
            <a:ext cx="928356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2B317F"/>
                </a:solidFill>
                <a:latin typeface="Arial"/>
                <a:ea typeface="Arial"/>
                <a:cs typeface="Arial"/>
                <a:sym typeface="Arial"/>
              </a:rPr>
              <a:t>Round 3: Top 3</a:t>
            </a:r>
            <a:r>
              <a:rPr b="1" lang="en-US" sz="2400">
                <a:solidFill>
                  <a:srgbClr val="2B317F"/>
                </a:solidFill>
                <a:latin typeface="Arial"/>
                <a:ea typeface="Arial"/>
                <a:cs typeface="Arial"/>
                <a:sym typeface="Arial"/>
              </a:rPr>
              <a:t> </a:t>
            </a:r>
            <a:r>
              <a:rPr b="1" lang="en-US" sz="2400" u="sng">
                <a:solidFill>
                  <a:srgbClr val="2B317F"/>
                </a:solidFill>
                <a:latin typeface="Arial"/>
                <a:ea typeface="Arial"/>
                <a:cs typeface="Arial"/>
                <a:sym typeface="Arial"/>
              </a:rPr>
              <a:t>best projects </a:t>
            </a:r>
            <a:r>
              <a:rPr lang="en-US" sz="2400">
                <a:solidFill>
                  <a:srgbClr val="2B317F"/>
                </a:solidFill>
                <a:latin typeface="Arial"/>
                <a:ea typeface="Arial"/>
                <a:cs typeface="Arial"/>
                <a:sym typeface="Arial"/>
              </a:rPr>
              <a:t>(out of 50 projects) go straight to the final round of the National Techfest Competition 2021</a:t>
            </a:r>
            <a:endParaRPr/>
          </a:p>
        </p:txBody>
      </p:sp>
      <p:sp>
        <p:nvSpPr>
          <p:cNvPr id="564" name="Google Shape;564;p24"/>
          <p:cNvSpPr txBox="1"/>
          <p:nvPr/>
        </p:nvSpPr>
        <p:spPr>
          <a:xfrm>
            <a:off x="395757" y="2979155"/>
            <a:ext cx="741254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2B317F"/>
                </a:solidFill>
                <a:latin typeface="Arial"/>
                <a:ea typeface="Arial"/>
                <a:cs typeface="Arial"/>
                <a:sym typeface="Arial"/>
              </a:rPr>
              <a:t>Round 1: Top 10 </a:t>
            </a:r>
            <a:r>
              <a:rPr b="1" lang="en-US" sz="2400">
                <a:solidFill>
                  <a:srgbClr val="2B317F"/>
                </a:solidFill>
                <a:latin typeface="Arial"/>
                <a:ea typeface="Arial"/>
                <a:cs typeface="Arial"/>
                <a:sym typeface="Arial"/>
              </a:rPr>
              <a:t>most voted projects</a:t>
            </a:r>
            <a:r>
              <a:rPr lang="en-US" sz="2400">
                <a:solidFill>
                  <a:srgbClr val="2B317F"/>
                </a:solidFill>
                <a:latin typeface="Arial"/>
                <a:ea typeface="Arial"/>
                <a:cs typeface="Arial"/>
                <a:sym typeface="Arial"/>
              </a:rPr>
              <a:t> through the online public voting system</a:t>
            </a:r>
            <a:endParaRPr/>
          </a:p>
        </p:txBody>
      </p:sp>
      <p:grpSp>
        <p:nvGrpSpPr>
          <p:cNvPr id="565" name="Google Shape;565;p24"/>
          <p:cNvGrpSpPr/>
          <p:nvPr/>
        </p:nvGrpSpPr>
        <p:grpSpPr>
          <a:xfrm>
            <a:off x="395757" y="1310872"/>
            <a:ext cx="11400486" cy="2047452"/>
            <a:chOff x="395757" y="1310872"/>
            <a:chExt cx="11400486" cy="2047452"/>
          </a:xfrm>
        </p:grpSpPr>
        <p:sp>
          <p:nvSpPr>
            <p:cNvPr id="566" name="Google Shape;566;p24"/>
            <p:cNvSpPr txBox="1"/>
            <p:nvPr/>
          </p:nvSpPr>
          <p:spPr>
            <a:xfrm>
              <a:off x="395757" y="2150780"/>
              <a:ext cx="49906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rgbClr val="2B317F"/>
                  </a:solidFill>
                  <a:latin typeface="Arial"/>
                  <a:ea typeface="Arial"/>
                  <a:cs typeface="Arial"/>
                  <a:sym typeface="Arial"/>
                </a:rPr>
                <a:t>Go to start-up 360</a:t>
              </a:r>
              <a:r>
                <a:rPr b="0" i="0" lang="en-US" sz="2400">
                  <a:solidFill>
                    <a:srgbClr val="2B317F"/>
                  </a:solidFill>
                  <a:latin typeface="arial"/>
                  <a:ea typeface="arial"/>
                  <a:cs typeface="arial"/>
                  <a:sym typeface="arial"/>
                </a:rPr>
                <a:t> </a:t>
              </a:r>
              <a:r>
                <a:rPr b="0" i="0" lang="en-US" sz="2400">
                  <a:solidFill>
                    <a:srgbClr val="2B317F"/>
                  </a:solidFill>
                  <a:latin typeface="Arial"/>
                  <a:ea typeface="Arial"/>
                  <a:cs typeface="Arial"/>
                  <a:sym typeface="Arial"/>
                </a:rPr>
                <a:t>TV channel </a:t>
              </a:r>
              <a:endParaRPr sz="2400">
                <a:solidFill>
                  <a:srgbClr val="2B317F"/>
                </a:solidFill>
                <a:latin typeface="Arial"/>
                <a:ea typeface="Arial"/>
                <a:cs typeface="Arial"/>
                <a:sym typeface="Arial"/>
              </a:endParaRPr>
            </a:p>
          </p:txBody>
        </p:sp>
        <p:pic>
          <p:nvPicPr>
            <p:cNvPr descr="Không có mô tả." id="567" name="Google Shape;567;p24"/>
            <p:cNvPicPr preferRelativeResize="0"/>
            <p:nvPr/>
          </p:nvPicPr>
          <p:blipFill rotWithShape="1">
            <a:blip r:embed="rId7">
              <a:alphaModFix/>
            </a:blip>
            <a:srcRect b="0" l="0" r="0" t="0"/>
            <a:stretch/>
          </p:blipFill>
          <p:spPr>
            <a:xfrm>
              <a:off x="7921122" y="1310872"/>
              <a:ext cx="3875121" cy="204745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2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ppt_w</p:attrName>
                                        </p:attrNameLst>
                                      </p:cBhvr>
                                      <p:tavLst>
                                        <p:tav fmla="" tm="0">
                                          <p:val>
                                            <p:strVal val="0"/>
                                          </p:val>
                                        </p:tav>
                                        <p:tav fmla="" tm="100000">
                                          <p:val>
                                            <p:strVal val="#ppt_w"/>
                                          </p:val>
                                        </p:tav>
                                      </p:tavLst>
                                    </p:anim>
                                    <p:anim calcmode="lin" valueType="num">
                                      <p:cBhvr additive="base">
                                        <p:cTn dur="500"/>
                                        <p:tgtEl>
                                          <p:spTgt spid="5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25"/>
          <p:cNvPicPr preferRelativeResize="0"/>
          <p:nvPr/>
        </p:nvPicPr>
        <p:blipFill rotWithShape="1">
          <a:blip r:embed="rId3">
            <a:alphaModFix/>
          </a:blip>
          <a:srcRect b="0" l="0" r="0" t="0"/>
          <a:stretch/>
        </p:blipFill>
        <p:spPr>
          <a:xfrm>
            <a:off x="1" y="0"/>
            <a:ext cx="12191996" cy="6857987"/>
          </a:xfrm>
          <a:prstGeom prst="rect">
            <a:avLst/>
          </a:prstGeom>
          <a:noFill/>
          <a:ln>
            <a:noFill/>
          </a:ln>
        </p:spPr>
      </p:pic>
      <p:sp>
        <p:nvSpPr>
          <p:cNvPr id="573" name="Google Shape;573;p25"/>
          <p:cNvSpPr txBox="1"/>
          <p:nvPr/>
        </p:nvSpPr>
        <p:spPr>
          <a:xfrm>
            <a:off x="326011" y="1064180"/>
            <a:ext cx="6423323" cy="501353"/>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CONTACT INFORMATION</a:t>
            </a:r>
            <a:endParaRPr b="1" sz="2400">
              <a:solidFill>
                <a:srgbClr val="FFFFFF"/>
              </a:solidFill>
              <a:latin typeface="Arial"/>
              <a:ea typeface="Arial"/>
              <a:cs typeface="Arial"/>
              <a:sym typeface="Arial"/>
            </a:endParaRPr>
          </a:p>
        </p:txBody>
      </p:sp>
      <p:sp>
        <p:nvSpPr>
          <p:cNvPr id="574" name="Google Shape;574;p25"/>
          <p:cNvSpPr/>
          <p:nvPr/>
        </p:nvSpPr>
        <p:spPr>
          <a:xfrm>
            <a:off x="269633" y="1565533"/>
            <a:ext cx="11784400" cy="4568800"/>
          </a:xfrm>
          <a:prstGeom prst="rect">
            <a:avLst/>
          </a:prstGeom>
          <a:noFill/>
          <a:ln cap="flat" cmpd="sng" w="28575">
            <a:solidFill>
              <a:srgbClr val="FFFFF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575" name="Google Shape;575;p25"/>
          <p:cNvSpPr txBox="1"/>
          <p:nvPr/>
        </p:nvSpPr>
        <p:spPr>
          <a:xfrm>
            <a:off x="1970456" y="2378707"/>
            <a:ext cx="5570737" cy="43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667">
                <a:solidFill>
                  <a:schemeClr val="lt1"/>
                </a:solidFill>
                <a:latin typeface="Arial"/>
                <a:ea typeface="Arial"/>
                <a:cs typeface="Arial"/>
                <a:sym typeface="Arial"/>
              </a:rPr>
              <a:t>Full name: Pham Huy Hung</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p:txBody>
      </p:sp>
      <p:sp>
        <p:nvSpPr>
          <p:cNvPr id="576" name="Google Shape;576;p25"/>
          <p:cNvSpPr txBox="1"/>
          <p:nvPr/>
        </p:nvSpPr>
        <p:spPr>
          <a:xfrm>
            <a:off x="1970456" y="3062759"/>
            <a:ext cx="6817101" cy="43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667">
                <a:solidFill>
                  <a:schemeClr val="lt1"/>
                </a:solidFill>
                <a:latin typeface="Arial"/>
                <a:ea typeface="Arial"/>
                <a:cs typeface="Arial"/>
                <a:sym typeface="Arial"/>
              </a:rPr>
              <a:t>Email: cuongdo@tlu.edu.vn</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p:txBody>
      </p:sp>
      <p:sp>
        <p:nvSpPr>
          <p:cNvPr id="577" name="Google Shape;577;p25"/>
          <p:cNvSpPr txBox="1"/>
          <p:nvPr/>
        </p:nvSpPr>
        <p:spPr>
          <a:xfrm>
            <a:off x="2006244" y="3760352"/>
            <a:ext cx="8196535" cy="43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667">
                <a:solidFill>
                  <a:schemeClr val="lt1"/>
                </a:solidFill>
                <a:latin typeface="Arial"/>
                <a:ea typeface="Arial"/>
                <a:cs typeface="Arial"/>
                <a:sym typeface="Arial"/>
              </a:rPr>
              <a:t>Phone number: 076.622.3870 -091.581.1888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p:txBody>
      </p:sp>
      <p:sp>
        <p:nvSpPr>
          <p:cNvPr id="578" name="Google Shape;578;p25"/>
          <p:cNvSpPr txBox="1"/>
          <p:nvPr/>
        </p:nvSpPr>
        <p:spPr>
          <a:xfrm>
            <a:off x="1970455" y="4467428"/>
            <a:ext cx="8678901" cy="43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667">
                <a:solidFill>
                  <a:schemeClr val="lt1"/>
                </a:solidFill>
                <a:latin typeface="Arial"/>
                <a:ea typeface="Arial"/>
                <a:cs typeface="Arial"/>
                <a:sym typeface="Arial"/>
              </a:rPr>
              <a:t>Address: 175 Tay Son Str, Dong Da, Hanoi</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a:p>
            <a:pPr indent="0" lvl="0" marL="0" marR="0" rtl="0" algn="l">
              <a:spcBef>
                <a:spcPts val="0"/>
              </a:spcBef>
              <a:spcAft>
                <a:spcPts val="0"/>
              </a:spcAft>
              <a:buNone/>
            </a:pPr>
            <a:r>
              <a:t/>
            </a:r>
            <a:endParaRPr b="1" sz="2667">
              <a:solidFill>
                <a:schemeClr val="lt1"/>
              </a:solidFill>
              <a:latin typeface="Arial"/>
              <a:ea typeface="Arial"/>
              <a:cs typeface="Arial"/>
              <a:sym typeface="Arial"/>
            </a:endParaRPr>
          </a:p>
        </p:txBody>
      </p:sp>
      <p:pic>
        <p:nvPicPr>
          <p:cNvPr id="579" name="Google Shape;579;p25"/>
          <p:cNvPicPr preferRelativeResize="0"/>
          <p:nvPr/>
        </p:nvPicPr>
        <p:blipFill rotWithShape="1">
          <a:blip r:embed="rId4">
            <a:alphaModFix/>
          </a:blip>
          <a:srcRect b="16456" l="3181" r="11521" t="20437"/>
          <a:stretch/>
        </p:blipFill>
        <p:spPr>
          <a:xfrm>
            <a:off x="6749333" y="154300"/>
            <a:ext cx="5304400" cy="658000"/>
          </a:xfrm>
          <a:prstGeom prst="roundRect">
            <a:avLst>
              <a:gd fmla="val 16667" name="adj"/>
            </a:avLst>
          </a:prstGeom>
          <a:noFill/>
          <a:ln>
            <a:noFill/>
          </a:ln>
        </p:spPr>
      </p:pic>
      <p:pic>
        <p:nvPicPr>
          <p:cNvPr id="580" name="Google Shape;580;p25"/>
          <p:cNvPicPr preferRelativeResize="0"/>
          <p:nvPr/>
        </p:nvPicPr>
        <p:blipFill rotWithShape="1">
          <a:blip r:embed="rId5">
            <a:alphaModFix/>
          </a:blip>
          <a:srcRect b="83922" l="0" r="0" t="0"/>
          <a:stretch/>
        </p:blipFill>
        <p:spPr>
          <a:xfrm>
            <a:off x="-30" y="0"/>
            <a:ext cx="12192031" cy="1102568"/>
          </a:xfrm>
          <a:prstGeom prst="rect">
            <a:avLst/>
          </a:prstGeom>
          <a:noFill/>
          <a:ln>
            <a:noFill/>
          </a:ln>
        </p:spPr>
      </p:pic>
      <p:pic>
        <p:nvPicPr>
          <p:cNvPr id="581" name="Google Shape;581;p25"/>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
        <p:nvSpPr>
          <p:cNvPr id="582" name="Google Shape;582;p25"/>
          <p:cNvSpPr txBox="1"/>
          <p:nvPr/>
        </p:nvSpPr>
        <p:spPr>
          <a:xfrm>
            <a:off x="4828836" y="6231384"/>
            <a:ext cx="2534297" cy="501353"/>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THANK YOU</a:t>
            </a:r>
            <a:endParaRPr b="1" sz="24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26"/>
          <p:cNvPicPr preferRelativeResize="0"/>
          <p:nvPr/>
        </p:nvPicPr>
        <p:blipFill rotWithShape="1">
          <a:blip r:embed="rId3">
            <a:alphaModFix/>
          </a:blip>
          <a:srcRect b="0" l="0" r="0" t="0"/>
          <a:stretch/>
        </p:blipFill>
        <p:spPr>
          <a:xfrm>
            <a:off x="-5419" y="0"/>
            <a:ext cx="12197419" cy="6858000"/>
          </a:xfrm>
          <a:prstGeom prst="rect">
            <a:avLst/>
          </a:prstGeom>
          <a:noFill/>
          <a:ln>
            <a:noFill/>
          </a:ln>
        </p:spPr>
      </p:pic>
      <p:sp>
        <p:nvSpPr>
          <p:cNvPr id="588" name="Google Shape;588;p26"/>
          <p:cNvSpPr txBox="1"/>
          <p:nvPr>
            <p:ph type="ctrTitle"/>
          </p:nvPr>
        </p:nvSpPr>
        <p:spPr>
          <a:xfrm>
            <a:off x="2175454" y="2378022"/>
            <a:ext cx="7835672" cy="2101955"/>
          </a:xfrm>
          <a:prstGeom prst="rect">
            <a:avLst/>
          </a:prstGeom>
          <a:noFill/>
          <a:ln>
            <a:noFill/>
          </a:ln>
          <a:effectLst>
            <a:outerShdw blurRad="63500" sx="102000" rotWithShape="0" algn="ctr" sy="102000">
              <a:srgbClr val="000000">
                <a:alpha val="40000"/>
              </a:srgbClr>
            </a:outerShdw>
          </a:effectLst>
        </p:spPr>
        <p:txBody>
          <a:bodyPr anchorCtr="0" anchor="b" bIns="121900" lIns="121900" spcFirstLastPara="1" rIns="121900" wrap="square" tIns="121900">
            <a:noAutofit/>
          </a:bodyPr>
          <a:lstStyle/>
          <a:p>
            <a:pPr indent="0" lvl="0" marL="0" rtl="0" algn="ctr">
              <a:lnSpc>
                <a:spcPct val="100000"/>
              </a:lnSpc>
              <a:spcBef>
                <a:spcPts val="0"/>
              </a:spcBef>
              <a:spcAft>
                <a:spcPts val="0"/>
              </a:spcAft>
              <a:buClr>
                <a:srgbClr val="FFFFFF"/>
              </a:buClr>
              <a:buSzPts val="5200"/>
              <a:buNone/>
            </a:pPr>
            <a:r>
              <a:rPr lang="en-US">
                <a:latin typeface="Arial"/>
                <a:ea typeface="Arial"/>
                <a:cs typeface="Arial"/>
                <a:sym typeface="Arial"/>
              </a:rPr>
              <a:t>THANK YOU </a:t>
            </a:r>
            <a:br>
              <a:rPr lang="en-US">
                <a:latin typeface="Arial"/>
                <a:ea typeface="Arial"/>
                <a:cs typeface="Arial"/>
                <a:sym typeface="Arial"/>
              </a:rPr>
            </a:br>
            <a:r>
              <a:rPr lang="en-US">
                <a:latin typeface="Arial"/>
                <a:ea typeface="Arial"/>
                <a:cs typeface="Arial"/>
                <a:sym typeface="Arial"/>
              </a:rPr>
              <a:t>FOR LISTENING!</a:t>
            </a:r>
            <a:endParaRPr>
              <a:latin typeface="Arial"/>
              <a:ea typeface="Arial"/>
              <a:cs typeface="Arial"/>
              <a:sym typeface="Arial"/>
            </a:endParaRPr>
          </a:p>
        </p:txBody>
      </p:sp>
      <p:pic>
        <p:nvPicPr>
          <p:cNvPr id="589" name="Google Shape;589;p26"/>
          <p:cNvPicPr preferRelativeResize="0"/>
          <p:nvPr/>
        </p:nvPicPr>
        <p:blipFill rotWithShape="1">
          <a:blip r:embed="rId4">
            <a:alphaModFix/>
          </a:blip>
          <a:srcRect b="0" l="0" r="0" t="0"/>
          <a:stretch/>
        </p:blipFill>
        <p:spPr>
          <a:xfrm>
            <a:off x="-641559" y="6179129"/>
            <a:ext cx="2074633" cy="10118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83922" l="0" r="0" t="0"/>
          <a:stretch/>
        </p:blipFill>
        <p:spPr>
          <a:xfrm>
            <a:off x="1" y="-39455"/>
            <a:ext cx="12192031" cy="1102568"/>
          </a:xfrm>
          <a:prstGeom prst="rect">
            <a:avLst/>
          </a:prstGeom>
          <a:noFill/>
          <a:ln>
            <a:noFill/>
          </a:ln>
        </p:spPr>
      </p:pic>
      <p:pic>
        <p:nvPicPr>
          <p:cNvPr id="123" name="Google Shape;123;p3"/>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sp>
        <p:nvSpPr>
          <p:cNvPr id="124" name="Google Shape;124;p3"/>
          <p:cNvSpPr txBox="1"/>
          <p:nvPr/>
        </p:nvSpPr>
        <p:spPr>
          <a:xfrm>
            <a:off x="186434" y="1146757"/>
            <a:ext cx="420270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2B317F"/>
                </a:solidFill>
                <a:latin typeface="Arial"/>
                <a:ea typeface="Arial"/>
                <a:cs typeface="Arial"/>
                <a:sym typeface="Arial"/>
              </a:rPr>
              <a:t>3. CORE TEAM MEMBERS</a:t>
            </a:r>
            <a:endParaRPr sz="2400">
              <a:solidFill>
                <a:srgbClr val="2B317F"/>
              </a:solidFill>
              <a:latin typeface="Arial"/>
              <a:ea typeface="Arial"/>
              <a:cs typeface="Arial"/>
              <a:sym typeface="Arial"/>
            </a:endParaRPr>
          </a:p>
        </p:txBody>
      </p:sp>
      <p:sp>
        <p:nvSpPr>
          <p:cNvPr id="125" name="Google Shape;125;p3"/>
          <p:cNvSpPr/>
          <p:nvPr/>
        </p:nvSpPr>
        <p:spPr>
          <a:xfrm>
            <a:off x="0" y="5431308"/>
            <a:ext cx="12191999" cy="86598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67">
              <a:solidFill>
                <a:schemeClr val="lt1"/>
              </a:solidFill>
              <a:latin typeface="Arial"/>
              <a:ea typeface="Arial"/>
              <a:cs typeface="Arial"/>
              <a:sym typeface="Arial"/>
            </a:endParaRPr>
          </a:p>
        </p:txBody>
      </p:sp>
      <p:pic>
        <p:nvPicPr>
          <p:cNvPr id="126" name="Google Shape;126;p3"/>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grpSp>
        <p:nvGrpSpPr>
          <p:cNvPr id="127" name="Google Shape;127;p3"/>
          <p:cNvGrpSpPr/>
          <p:nvPr/>
        </p:nvGrpSpPr>
        <p:grpSpPr>
          <a:xfrm>
            <a:off x="6517918" y="2812265"/>
            <a:ext cx="4483191" cy="1646550"/>
            <a:chOff x="6148141" y="3131781"/>
            <a:chExt cx="4483191" cy="1646550"/>
          </a:xfrm>
        </p:grpSpPr>
        <p:sp>
          <p:nvSpPr>
            <p:cNvPr id="128" name="Google Shape;128;p3"/>
            <p:cNvSpPr txBox="1"/>
            <p:nvPr/>
          </p:nvSpPr>
          <p:spPr>
            <a:xfrm>
              <a:off x="7307774" y="3131781"/>
              <a:ext cx="3323558" cy="1646550"/>
            </a:xfrm>
            <a:prstGeom prst="rect">
              <a:avLst/>
            </a:prstGeom>
            <a:noFill/>
            <a:ln>
              <a:noFill/>
            </a:ln>
          </p:spPr>
          <p:txBody>
            <a:bodyPr anchorCtr="0" anchor="t" bIns="60925" lIns="121900" spcFirstLastPara="1" rIns="121900" wrap="square" tIns="60925">
              <a:spAutoFit/>
            </a:bodyPr>
            <a:lstStyle/>
            <a:p>
              <a:pPr indent="0" lvl="0" marL="0" marR="0" rtl="0" algn="l">
                <a:lnSpc>
                  <a:spcPct val="150000"/>
                </a:lnSpc>
                <a:spcBef>
                  <a:spcPts val="0"/>
                </a:spcBef>
                <a:spcAft>
                  <a:spcPts val="0"/>
                </a:spcAft>
                <a:buNone/>
              </a:pPr>
              <a:r>
                <a:rPr b="1" lang="en-US" sz="2400">
                  <a:solidFill>
                    <a:srgbClr val="57BDB7"/>
                  </a:solidFill>
                  <a:latin typeface="Arial"/>
                  <a:ea typeface="Arial"/>
                  <a:cs typeface="Arial"/>
                  <a:sym typeface="Arial"/>
                </a:rPr>
                <a:t>Tran Thao Van</a:t>
              </a:r>
              <a:br>
                <a:rPr lang="en-US" sz="2400">
                  <a:solidFill>
                    <a:srgbClr val="000000"/>
                  </a:solidFill>
                  <a:latin typeface="Arial"/>
                  <a:ea typeface="Arial"/>
                  <a:cs typeface="Arial"/>
                  <a:sym typeface="Arial"/>
                </a:rPr>
              </a:br>
              <a:r>
                <a:rPr lang="en-US" sz="1400">
                  <a:solidFill>
                    <a:srgbClr val="2B317F"/>
                  </a:solidFill>
                  <a:latin typeface="Arial"/>
                  <a:ea typeface="Arial"/>
                  <a:cs typeface="Arial"/>
                  <a:sym typeface="Arial"/>
                </a:rPr>
                <a:t>IT student @ Thuy Loi University </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GPA: 3.82/4.0 </a:t>
              </a:r>
              <a:endParaRPr sz="1400">
                <a:solidFill>
                  <a:srgbClr val="2B317F"/>
                </a:solidFill>
                <a:latin typeface="Arial"/>
                <a:ea typeface="Arial"/>
                <a:cs typeface="Arial"/>
                <a:sym typeface="Arial"/>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In charge: IT, marketing</a:t>
              </a:r>
              <a:endParaRPr sz="1400">
                <a:solidFill>
                  <a:srgbClr val="2B317F"/>
                </a:solidFill>
                <a:latin typeface="Arial"/>
                <a:ea typeface="Arial"/>
                <a:cs typeface="Arial"/>
                <a:sym typeface="Arial"/>
              </a:endParaRPr>
            </a:p>
          </p:txBody>
        </p:sp>
        <p:pic>
          <p:nvPicPr>
            <p:cNvPr id="129" name="Google Shape;129;p3"/>
            <p:cNvPicPr preferRelativeResize="0"/>
            <p:nvPr/>
          </p:nvPicPr>
          <p:blipFill rotWithShape="1">
            <a:blip r:embed="rId6">
              <a:alphaModFix/>
            </a:blip>
            <a:srcRect b="0" l="5145" r="5145" t="0"/>
            <a:stretch/>
          </p:blipFill>
          <p:spPr>
            <a:xfrm>
              <a:off x="6148141" y="3230607"/>
              <a:ext cx="1092597" cy="1448898"/>
            </a:xfrm>
            <a:prstGeom prst="rect">
              <a:avLst/>
            </a:prstGeom>
            <a:noFill/>
            <a:ln>
              <a:noFill/>
            </a:ln>
          </p:spPr>
        </p:pic>
      </p:grpSp>
      <p:grpSp>
        <p:nvGrpSpPr>
          <p:cNvPr id="130" name="Google Shape;130;p3"/>
          <p:cNvGrpSpPr/>
          <p:nvPr/>
        </p:nvGrpSpPr>
        <p:grpSpPr>
          <a:xfrm>
            <a:off x="7354252" y="4608033"/>
            <a:ext cx="4233829" cy="1448898"/>
            <a:chOff x="6716893" y="4801233"/>
            <a:chExt cx="4233829" cy="1448898"/>
          </a:xfrm>
        </p:grpSpPr>
        <p:sp>
          <p:nvSpPr>
            <p:cNvPr id="131" name="Google Shape;131;p3"/>
            <p:cNvSpPr txBox="1"/>
            <p:nvPr/>
          </p:nvSpPr>
          <p:spPr>
            <a:xfrm>
              <a:off x="7971326" y="4863989"/>
              <a:ext cx="2979396" cy="1323385"/>
            </a:xfrm>
            <a:prstGeom prst="rect">
              <a:avLst/>
            </a:prstGeom>
            <a:noFill/>
            <a:ln>
              <a:noFill/>
            </a:ln>
          </p:spPr>
          <p:txBody>
            <a:bodyPr anchorCtr="0" anchor="t" bIns="60925" lIns="121900" spcFirstLastPara="1" rIns="121900" wrap="square" tIns="60925">
              <a:spAutoFit/>
            </a:bodyPr>
            <a:lstStyle/>
            <a:p>
              <a:pPr indent="0" lvl="0" marL="0" marR="0" rtl="0" algn="l">
                <a:lnSpc>
                  <a:spcPct val="150000"/>
                </a:lnSpc>
                <a:spcBef>
                  <a:spcPts val="0"/>
                </a:spcBef>
                <a:spcAft>
                  <a:spcPts val="0"/>
                </a:spcAft>
                <a:buNone/>
              </a:pPr>
              <a:r>
                <a:rPr b="1" lang="en-US" sz="2400">
                  <a:solidFill>
                    <a:srgbClr val="57BDB7"/>
                  </a:solidFill>
                  <a:latin typeface="Arial"/>
                  <a:ea typeface="Arial"/>
                  <a:cs typeface="Arial"/>
                  <a:sym typeface="Arial"/>
                </a:rPr>
                <a:t>Le Quang Truong</a:t>
              </a:r>
              <a:br>
                <a:rPr lang="en-US" sz="1400">
                  <a:solidFill>
                    <a:srgbClr val="000000"/>
                  </a:solidFill>
                  <a:latin typeface="Arial"/>
                  <a:ea typeface="Arial"/>
                  <a:cs typeface="Arial"/>
                  <a:sym typeface="Arial"/>
                </a:rPr>
              </a:br>
              <a:r>
                <a:rPr lang="en-US" sz="1400">
                  <a:solidFill>
                    <a:srgbClr val="2B317F"/>
                  </a:solidFill>
                  <a:latin typeface="Arial"/>
                  <a:ea typeface="Arial"/>
                  <a:cs typeface="Arial"/>
                  <a:sym typeface="Arial"/>
                </a:rPr>
                <a:t>BA student @ FTU </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2-year experience in Sales</a:t>
              </a:r>
              <a:endParaRPr/>
            </a:p>
          </p:txBody>
        </p:sp>
        <p:pic>
          <p:nvPicPr>
            <p:cNvPr id="132" name="Google Shape;132;p3"/>
            <p:cNvPicPr preferRelativeResize="0"/>
            <p:nvPr/>
          </p:nvPicPr>
          <p:blipFill rotWithShape="1">
            <a:blip r:embed="rId7">
              <a:alphaModFix/>
            </a:blip>
            <a:srcRect b="0" l="0" r="0" t="0"/>
            <a:stretch/>
          </p:blipFill>
          <p:spPr>
            <a:xfrm>
              <a:off x="6716893" y="4801233"/>
              <a:ext cx="1136774" cy="1448898"/>
            </a:xfrm>
            <a:prstGeom prst="rect">
              <a:avLst/>
            </a:prstGeom>
            <a:noFill/>
            <a:ln>
              <a:noFill/>
            </a:ln>
          </p:spPr>
        </p:pic>
      </p:grpSp>
      <p:grpSp>
        <p:nvGrpSpPr>
          <p:cNvPr id="133" name="Google Shape;133;p3"/>
          <p:cNvGrpSpPr/>
          <p:nvPr/>
        </p:nvGrpSpPr>
        <p:grpSpPr>
          <a:xfrm>
            <a:off x="5861002" y="1264235"/>
            <a:ext cx="5049475" cy="1445479"/>
            <a:chOff x="5729027" y="1663400"/>
            <a:chExt cx="5049475" cy="1445479"/>
          </a:xfrm>
        </p:grpSpPr>
        <p:sp>
          <p:nvSpPr>
            <p:cNvPr id="134" name="Google Shape;134;p3"/>
            <p:cNvSpPr txBox="1"/>
            <p:nvPr/>
          </p:nvSpPr>
          <p:spPr>
            <a:xfrm flipH="1">
              <a:off x="6954540" y="1666565"/>
              <a:ext cx="3823962" cy="1323385"/>
            </a:xfrm>
            <a:prstGeom prst="rect">
              <a:avLst/>
            </a:prstGeom>
            <a:noFill/>
            <a:ln>
              <a:noFill/>
            </a:ln>
          </p:spPr>
          <p:txBody>
            <a:bodyPr anchorCtr="0" anchor="t" bIns="60925" lIns="121900" spcFirstLastPara="1" rIns="121900" wrap="square" tIns="60925">
              <a:spAutoFit/>
            </a:bodyPr>
            <a:lstStyle/>
            <a:p>
              <a:pPr indent="0" lvl="0" marL="0" marR="0" rtl="0" algn="l">
                <a:lnSpc>
                  <a:spcPct val="150000"/>
                </a:lnSpc>
                <a:spcBef>
                  <a:spcPts val="0"/>
                </a:spcBef>
                <a:spcAft>
                  <a:spcPts val="0"/>
                </a:spcAft>
                <a:buNone/>
              </a:pPr>
              <a:r>
                <a:rPr b="1" lang="en-US" sz="2400">
                  <a:solidFill>
                    <a:srgbClr val="57BDB7"/>
                  </a:solidFill>
                  <a:latin typeface="Arial"/>
                  <a:ea typeface="Arial"/>
                  <a:cs typeface="Arial"/>
                  <a:sym typeface="Arial"/>
                </a:rPr>
                <a:t>Nguyen The Thanh Dat</a:t>
              </a:r>
              <a:br>
                <a:rPr lang="en-US" sz="2400">
                  <a:solidFill>
                    <a:srgbClr val="000000"/>
                  </a:solidFill>
                  <a:latin typeface="Arial"/>
                  <a:ea typeface="Arial"/>
                  <a:cs typeface="Arial"/>
                  <a:sym typeface="Arial"/>
                </a:rPr>
              </a:br>
              <a:r>
                <a:rPr lang="en-US" sz="1400">
                  <a:solidFill>
                    <a:srgbClr val="2B317F"/>
                  </a:solidFill>
                  <a:latin typeface="Arial"/>
                  <a:ea typeface="Arial"/>
                  <a:cs typeface="Arial"/>
                  <a:sym typeface="Arial"/>
                </a:rPr>
                <a:t>IT student @ Thuy Loi University </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2-year experience Programme Dev</a:t>
              </a:r>
              <a:endParaRPr sz="1400">
                <a:solidFill>
                  <a:srgbClr val="2B317F"/>
                </a:solidFill>
                <a:latin typeface="Arial"/>
                <a:ea typeface="Arial"/>
                <a:cs typeface="Arial"/>
                <a:sym typeface="Arial"/>
              </a:endParaRPr>
            </a:p>
          </p:txBody>
        </p:sp>
        <p:pic>
          <p:nvPicPr>
            <p:cNvPr id="135" name="Google Shape;135;p3"/>
            <p:cNvPicPr preferRelativeResize="0"/>
            <p:nvPr/>
          </p:nvPicPr>
          <p:blipFill rotWithShape="1">
            <a:blip r:embed="rId8">
              <a:alphaModFix/>
            </a:blip>
            <a:srcRect b="0" l="0" r="0" t="0"/>
            <a:stretch/>
          </p:blipFill>
          <p:spPr>
            <a:xfrm>
              <a:off x="5729027" y="1663400"/>
              <a:ext cx="1092596" cy="1445479"/>
            </a:xfrm>
            <a:prstGeom prst="rect">
              <a:avLst/>
            </a:prstGeom>
            <a:noFill/>
            <a:ln>
              <a:noFill/>
            </a:ln>
          </p:spPr>
        </p:pic>
      </p:grpSp>
      <p:pic>
        <p:nvPicPr>
          <p:cNvPr id="136" name="Google Shape;136;p3"/>
          <p:cNvPicPr preferRelativeResize="0"/>
          <p:nvPr/>
        </p:nvPicPr>
        <p:blipFill rotWithShape="1">
          <a:blip r:embed="rId9">
            <a:alphaModFix/>
          </a:blip>
          <a:srcRect b="0" l="0" r="0" t="0"/>
          <a:stretch/>
        </p:blipFill>
        <p:spPr>
          <a:xfrm>
            <a:off x="518859" y="1986975"/>
            <a:ext cx="1047980" cy="1454524"/>
          </a:xfrm>
          <a:prstGeom prst="rect">
            <a:avLst/>
          </a:prstGeom>
          <a:noFill/>
          <a:ln>
            <a:noFill/>
          </a:ln>
        </p:spPr>
      </p:pic>
      <p:sp>
        <p:nvSpPr>
          <p:cNvPr id="137" name="Google Shape;137;p3"/>
          <p:cNvSpPr txBox="1"/>
          <p:nvPr/>
        </p:nvSpPr>
        <p:spPr>
          <a:xfrm>
            <a:off x="1710781" y="1712441"/>
            <a:ext cx="3885329" cy="1969715"/>
          </a:xfrm>
          <a:prstGeom prst="rect">
            <a:avLst/>
          </a:prstGeom>
          <a:noFill/>
          <a:ln>
            <a:noFill/>
          </a:ln>
        </p:spPr>
        <p:txBody>
          <a:bodyPr anchorCtr="0" anchor="t" bIns="60925" lIns="121900" spcFirstLastPara="1" rIns="121900" wrap="square" tIns="60925">
            <a:spAutoFit/>
          </a:bodyPr>
          <a:lstStyle/>
          <a:p>
            <a:pPr indent="0" lvl="0" marL="0" marR="0" rtl="0" algn="l">
              <a:lnSpc>
                <a:spcPct val="150000"/>
              </a:lnSpc>
              <a:spcBef>
                <a:spcPts val="0"/>
              </a:spcBef>
              <a:spcAft>
                <a:spcPts val="0"/>
              </a:spcAft>
              <a:buNone/>
            </a:pPr>
            <a:r>
              <a:rPr b="1" lang="en-US" sz="2400">
                <a:solidFill>
                  <a:srgbClr val="57BDB7"/>
                </a:solidFill>
                <a:latin typeface="Arial"/>
                <a:ea typeface="Arial"/>
                <a:cs typeface="Arial"/>
                <a:sym typeface="Arial"/>
              </a:rPr>
              <a:t>Pham Huy Hung </a:t>
            </a:r>
            <a:r>
              <a:rPr b="1" lang="en-US" sz="1600">
                <a:solidFill>
                  <a:srgbClr val="57BDB7"/>
                </a:solidFill>
                <a:latin typeface="Arial"/>
                <a:ea typeface="Arial"/>
                <a:cs typeface="Arial"/>
                <a:sym typeface="Arial"/>
              </a:rPr>
              <a:t>(leader)</a:t>
            </a:r>
            <a:br>
              <a:rPr lang="en-US" sz="2400">
                <a:solidFill>
                  <a:srgbClr val="57BDB7"/>
                </a:solidFill>
                <a:latin typeface="Arial"/>
                <a:ea typeface="Arial"/>
                <a:cs typeface="Arial"/>
                <a:sym typeface="Arial"/>
              </a:rPr>
            </a:br>
            <a:r>
              <a:rPr lang="en-US" sz="1400">
                <a:solidFill>
                  <a:srgbClr val="2B317F"/>
                </a:solidFill>
                <a:latin typeface="Arial"/>
                <a:ea typeface="Arial"/>
                <a:cs typeface="Arial"/>
                <a:sym typeface="Arial"/>
              </a:rPr>
              <a:t>IT student @ Thuy Loi University</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3-year experience App &amp; Website Dev </a:t>
            </a:r>
            <a:endParaRPr sz="1400">
              <a:solidFill>
                <a:srgbClr val="2B317F"/>
              </a:solidFill>
              <a:latin typeface="Arial"/>
              <a:ea typeface="Arial"/>
              <a:cs typeface="Arial"/>
              <a:sym typeface="Arial"/>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SmartHome Project</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Covid Prevention App</a:t>
            </a:r>
            <a:endParaRPr sz="1400">
              <a:solidFill>
                <a:srgbClr val="2B317F"/>
              </a:solidFill>
              <a:latin typeface="Arial"/>
              <a:ea typeface="Arial"/>
              <a:cs typeface="Arial"/>
              <a:sym typeface="Arial"/>
            </a:endParaRPr>
          </a:p>
        </p:txBody>
      </p:sp>
      <p:grpSp>
        <p:nvGrpSpPr>
          <p:cNvPr id="138" name="Google Shape;138;p3"/>
          <p:cNvGrpSpPr/>
          <p:nvPr/>
        </p:nvGrpSpPr>
        <p:grpSpPr>
          <a:xfrm>
            <a:off x="518859" y="3910791"/>
            <a:ext cx="5013686" cy="1969715"/>
            <a:chOff x="518859" y="3910791"/>
            <a:chExt cx="5013686" cy="1969715"/>
          </a:xfrm>
        </p:grpSpPr>
        <p:pic>
          <p:nvPicPr>
            <p:cNvPr id="139" name="Google Shape;139;p3"/>
            <p:cNvPicPr preferRelativeResize="0"/>
            <p:nvPr/>
          </p:nvPicPr>
          <p:blipFill rotWithShape="1">
            <a:blip r:embed="rId6">
              <a:alphaModFix/>
            </a:blip>
            <a:srcRect b="0" l="5145" r="5145" t="0"/>
            <a:stretch/>
          </p:blipFill>
          <p:spPr>
            <a:xfrm>
              <a:off x="518859" y="4171199"/>
              <a:ext cx="1092597" cy="1448898"/>
            </a:xfrm>
            <a:prstGeom prst="rect">
              <a:avLst/>
            </a:prstGeom>
            <a:noFill/>
            <a:ln>
              <a:noFill/>
            </a:ln>
          </p:spPr>
        </p:pic>
        <p:sp>
          <p:nvSpPr>
            <p:cNvPr id="140" name="Google Shape;140;p3"/>
            <p:cNvSpPr txBox="1"/>
            <p:nvPr/>
          </p:nvSpPr>
          <p:spPr>
            <a:xfrm>
              <a:off x="1748605" y="3910791"/>
              <a:ext cx="3783940" cy="1969715"/>
            </a:xfrm>
            <a:prstGeom prst="rect">
              <a:avLst/>
            </a:prstGeom>
            <a:noFill/>
            <a:ln>
              <a:noFill/>
            </a:ln>
          </p:spPr>
          <p:txBody>
            <a:bodyPr anchorCtr="0" anchor="t" bIns="60925" lIns="121900" spcFirstLastPara="1" rIns="121900" wrap="square" tIns="60925">
              <a:spAutoFit/>
            </a:bodyPr>
            <a:lstStyle/>
            <a:p>
              <a:pPr indent="0" lvl="0" marL="0" marR="0" rtl="0" algn="l">
                <a:lnSpc>
                  <a:spcPct val="150000"/>
                </a:lnSpc>
                <a:spcBef>
                  <a:spcPts val="0"/>
                </a:spcBef>
                <a:spcAft>
                  <a:spcPts val="0"/>
                </a:spcAft>
                <a:buNone/>
              </a:pPr>
              <a:r>
                <a:rPr b="1" lang="en-US" sz="2400">
                  <a:solidFill>
                    <a:srgbClr val="57BDB7"/>
                  </a:solidFill>
                  <a:latin typeface="Arial"/>
                  <a:ea typeface="Arial"/>
                  <a:cs typeface="Arial"/>
                  <a:sym typeface="Arial"/>
                </a:rPr>
                <a:t>Le Thu Thuy</a:t>
              </a:r>
              <a:br>
                <a:rPr lang="en-US" sz="2400">
                  <a:solidFill>
                    <a:srgbClr val="000000"/>
                  </a:solidFill>
                  <a:latin typeface="Arial"/>
                  <a:ea typeface="Arial"/>
                  <a:cs typeface="Arial"/>
                  <a:sym typeface="Arial"/>
                </a:rPr>
              </a:br>
              <a:r>
                <a:rPr lang="en-US" sz="1400">
                  <a:solidFill>
                    <a:srgbClr val="2B317F"/>
                  </a:solidFill>
                  <a:latin typeface="Arial"/>
                  <a:ea typeface="Arial"/>
                  <a:cs typeface="Arial"/>
                  <a:sym typeface="Arial"/>
                </a:rPr>
                <a:t>BA student @ VNU, Hanoi</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GPA: 3.2/4.0 </a:t>
              </a:r>
              <a:endParaRPr sz="1400">
                <a:solidFill>
                  <a:srgbClr val="2B317F"/>
                </a:solidFill>
                <a:latin typeface="Arial"/>
                <a:ea typeface="Arial"/>
                <a:cs typeface="Arial"/>
                <a:sym typeface="Arial"/>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4-year experience in Graphic Design</a:t>
              </a:r>
              <a:endParaRPr/>
            </a:p>
            <a:p>
              <a:pPr indent="-285750" lvl="0" marL="285750" marR="0" rtl="0" algn="l">
                <a:lnSpc>
                  <a:spcPct val="150000"/>
                </a:lnSpc>
                <a:spcBef>
                  <a:spcPts val="0"/>
                </a:spcBef>
                <a:spcAft>
                  <a:spcPts val="0"/>
                </a:spcAft>
                <a:buClr>
                  <a:srgbClr val="2B317F"/>
                </a:buClr>
                <a:buSzPts val="1400"/>
                <a:buFont typeface="Arial"/>
                <a:buChar char="•"/>
              </a:pPr>
              <a:r>
                <a:rPr lang="en-US" sz="1400">
                  <a:solidFill>
                    <a:srgbClr val="2B317F"/>
                  </a:solidFill>
                  <a:latin typeface="Arial"/>
                  <a:ea typeface="Arial"/>
                  <a:cs typeface="Arial"/>
                  <a:sym typeface="Arial"/>
                </a:rPr>
                <a:t>In charge: marketing and PR</a:t>
              </a:r>
              <a:endParaRPr/>
            </a:p>
          </p:txBody>
        </p:sp>
      </p:grpSp>
      <p:pic>
        <p:nvPicPr>
          <p:cNvPr descr="A person sitting on grass in front of a building&#10;&#10;Description automatically generated with medium confidence" id="141" name="Google Shape;141;p3"/>
          <p:cNvPicPr preferRelativeResize="0"/>
          <p:nvPr/>
        </p:nvPicPr>
        <p:blipFill rotWithShape="1">
          <a:blip r:embed="rId10">
            <a:alphaModFix/>
          </a:blip>
          <a:srcRect b="0" l="0" r="0" t="0"/>
          <a:stretch/>
        </p:blipFill>
        <p:spPr>
          <a:xfrm>
            <a:off x="518860" y="4189320"/>
            <a:ext cx="1111856" cy="1482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4"/>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147" name="Google Shape;147;p4"/>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148" name="Google Shape;148;p4"/>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149" name="Google Shape;149;p4"/>
          <p:cNvSpPr txBox="1"/>
          <p:nvPr/>
        </p:nvSpPr>
        <p:spPr>
          <a:xfrm>
            <a:off x="-1" y="1102568"/>
            <a:ext cx="486278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 PROBLEMS &amp; SOLUTIONS </a:t>
            </a:r>
            <a:endParaRPr sz="2400">
              <a:solidFill>
                <a:schemeClr val="dk1"/>
              </a:solidFill>
              <a:latin typeface="Arial"/>
              <a:ea typeface="Arial"/>
              <a:cs typeface="Arial"/>
              <a:sym typeface="Arial"/>
            </a:endParaRPr>
          </a:p>
        </p:txBody>
      </p:sp>
      <p:sp>
        <p:nvSpPr>
          <p:cNvPr id="150" name="Google Shape;150;p4"/>
          <p:cNvSpPr txBox="1"/>
          <p:nvPr/>
        </p:nvSpPr>
        <p:spPr>
          <a:xfrm>
            <a:off x="479463" y="1590459"/>
            <a:ext cx="486278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4.1. PROBLEMS</a:t>
            </a:r>
            <a:endParaRPr sz="2400">
              <a:solidFill>
                <a:schemeClr val="dk1"/>
              </a:solidFill>
              <a:latin typeface="Arial"/>
              <a:ea typeface="Arial"/>
              <a:cs typeface="Arial"/>
              <a:sym typeface="Arial"/>
            </a:endParaRPr>
          </a:p>
        </p:txBody>
      </p:sp>
      <p:pic>
        <p:nvPicPr>
          <p:cNvPr id="151" name="Google Shape;151;p4"/>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grpSp>
        <p:nvGrpSpPr>
          <p:cNvPr id="152" name="Google Shape;152;p4"/>
          <p:cNvGrpSpPr/>
          <p:nvPr/>
        </p:nvGrpSpPr>
        <p:grpSpPr>
          <a:xfrm>
            <a:off x="1564786" y="1726431"/>
            <a:ext cx="3541110" cy="3983595"/>
            <a:chOff x="1564786" y="1726431"/>
            <a:chExt cx="3541110" cy="3983595"/>
          </a:xfrm>
        </p:grpSpPr>
        <p:sp>
          <p:nvSpPr>
            <p:cNvPr id="153" name="Google Shape;153;p4"/>
            <p:cNvSpPr txBox="1"/>
            <p:nvPr/>
          </p:nvSpPr>
          <p:spPr>
            <a:xfrm>
              <a:off x="1852808" y="5171472"/>
              <a:ext cx="2965066" cy="538554"/>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1800" u="sng">
                  <a:solidFill>
                    <a:srgbClr val="57BDB7"/>
                  </a:solidFill>
                  <a:latin typeface="Arial"/>
                  <a:ea typeface="Arial"/>
                  <a:cs typeface="Arial"/>
                  <a:sym typeface="Arial"/>
                </a:rPr>
                <a:t>1000</a:t>
              </a:r>
              <a:r>
                <a:rPr lang="en-US" sz="1800">
                  <a:solidFill>
                    <a:srgbClr val="57BDB7"/>
                  </a:solidFill>
                  <a:latin typeface="Arial"/>
                  <a:ea typeface="Arial"/>
                  <a:cs typeface="Arial"/>
                  <a:sym typeface="Arial"/>
                </a:rPr>
                <a:t> start-ups/ 1 year</a:t>
              </a:r>
              <a:endParaRPr sz="1800">
                <a:solidFill>
                  <a:srgbClr val="57BDB7"/>
                </a:solidFill>
                <a:latin typeface="Arial"/>
                <a:ea typeface="Arial"/>
                <a:cs typeface="Arial"/>
                <a:sym typeface="Arial"/>
              </a:endParaRPr>
            </a:p>
          </p:txBody>
        </p:sp>
        <p:pic>
          <p:nvPicPr>
            <p:cNvPr descr="A person standing next to a computer&#10;&#10;Description automatically generated with medium confidence" id="154" name="Google Shape;154;p4"/>
            <p:cNvPicPr preferRelativeResize="0"/>
            <p:nvPr/>
          </p:nvPicPr>
          <p:blipFill rotWithShape="1">
            <a:blip r:embed="rId7">
              <a:alphaModFix/>
            </a:blip>
            <a:srcRect b="0" l="0" r="0" t="0"/>
            <a:stretch/>
          </p:blipFill>
          <p:spPr>
            <a:xfrm>
              <a:off x="1564786" y="1726431"/>
              <a:ext cx="3541110" cy="3541110"/>
            </a:xfrm>
            <a:prstGeom prst="rect">
              <a:avLst/>
            </a:prstGeom>
            <a:noFill/>
            <a:ln>
              <a:noFill/>
            </a:ln>
          </p:spPr>
        </p:pic>
      </p:grpSp>
      <p:sp>
        <p:nvSpPr>
          <p:cNvPr id="155" name="Google Shape;155;p4"/>
          <p:cNvSpPr txBox="1"/>
          <p:nvPr/>
        </p:nvSpPr>
        <p:spPr>
          <a:xfrm>
            <a:off x="5499997" y="2859640"/>
            <a:ext cx="1192006" cy="1138719"/>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4400">
                <a:solidFill>
                  <a:srgbClr val="2B317F"/>
                </a:solidFill>
                <a:latin typeface="Arial"/>
                <a:ea typeface="Arial"/>
                <a:cs typeface="Arial"/>
                <a:sym typeface="Arial"/>
              </a:rPr>
              <a:t>🡺</a:t>
            </a:r>
            <a:endParaRPr sz="4400">
              <a:solidFill>
                <a:srgbClr val="2B317F"/>
              </a:solidFill>
              <a:latin typeface="Arial"/>
              <a:ea typeface="Arial"/>
              <a:cs typeface="Arial"/>
              <a:sym typeface="Arial"/>
            </a:endParaRPr>
          </a:p>
        </p:txBody>
      </p:sp>
      <p:grpSp>
        <p:nvGrpSpPr>
          <p:cNvPr id="156" name="Google Shape;156;p4"/>
          <p:cNvGrpSpPr/>
          <p:nvPr/>
        </p:nvGrpSpPr>
        <p:grpSpPr>
          <a:xfrm>
            <a:off x="7374128" y="1852912"/>
            <a:ext cx="3541870" cy="3778663"/>
            <a:chOff x="6833474" y="1931363"/>
            <a:chExt cx="3541870" cy="3778663"/>
          </a:xfrm>
        </p:grpSpPr>
        <p:pic>
          <p:nvPicPr>
            <p:cNvPr descr="A picture containing text, vector graphics, queen&#10;&#10;Description automatically generated" id="157" name="Google Shape;157;p4"/>
            <p:cNvPicPr preferRelativeResize="0"/>
            <p:nvPr/>
          </p:nvPicPr>
          <p:blipFill rotWithShape="1">
            <a:blip r:embed="rId8">
              <a:alphaModFix/>
            </a:blip>
            <a:srcRect b="0" l="0" r="0" t="0"/>
            <a:stretch/>
          </p:blipFill>
          <p:spPr>
            <a:xfrm>
              <a:off x="6996746" y="1931363"/>
              <a:ext cx="3215326" cy="3215326"/>
            </a:xfrm>
            <a:prstGeom prst="rect">
              <a:avLst/>
            </a:prstGeom>
            <a:noFill/>
            <a:ln>
              <a:noFill/>
            </a:ln>
          </p:spPr>
        </p:pic>
        <p:sp>
          <p:nvSpPr>
            <p:cNvPr id="158" name="Google Shape;158;p4"/>
            <p:cNvSpPr txBox="1"/>
            <p:nvPr/>
          </p:nvSpPr>
          <p:spPr>
            <a:xfrm>
              <a:off x="6833474" y="5171472"/>
              <a:ext cx="3541870" cy="538554"/>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1800" u="sng">
                  <a:solidFill>
                    <a:srgbClr val="2B317F"/>
                  </a:solidFill>
                  <a:latin typeface="Arial"/>
                  <a:ea typeface="Arial"/>
                  <a:cs typeface="Arial"/>
                  <a:sym typeface="Arial"/>
                </a:rPr>
                <a:t>80% - 90%</a:t>
              </a:r>
              <a:r>
                <a:rPr lang="en-US" sz="1800">
                  <a:solidFill>
                    <a:srgbClr val="2B317F"/>
                  </a:solidFill>
                  <a:latin typeface="Arial"/>
                  <a:ea typeface="Arial"/>
                  <a:cs typeface="Arial"/>
                  <a:sym typeface="Arial"/>
                </a:rPr>
                <a:t> of projects </a:t>
              </a:r>
              <a:r>
                <a:rPr lang="en-US" sz="1800" u="sng">
                  <a:solidFill>
                    <a:srgbClr val="2B317F"/>
                  </a:solidFill>
                  <a:latin typeface="Arial"/>
                  <a:ea typeface="Arial"/>
                  <a:cs typeface="Arial"/>
                  <a:sym typeface="Arial"/>
                </a:rPr>
                <a:t>fail</a:t>
              </a:r>
              <a:r>
                <a:rPr lang="en-US" sz="1800">
                  <a:solidFill>
                    <a:srgbClr val="2B317F"/>
                  </a:solidFill>
                  <a:latin typeface="Arial"/>
                  <a:ea typeface="Arial"/>
                  <a:cs typeface="Arial"/>
                  <a:sym typeface="Arial"/>
                </a:rPr>
                <a:t>...</a:t>
              </a:r>
              <a:endParaRPr sz="1800">
                <a:solidFill>
                  <a:srgbClr val="2B317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5"/>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164" name="Google Shape;164;p5"/>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165" name="Google Shape;165;p5"/>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166" name="Google Shape;166;p5"/>
          <p:cNvSpPr txBox="1"/>
          <p:nvPr/>
        </p:nvSpPr>
        <p:spPr>
          <a:xfrm>
            <a:off x="0" y="1102568"/>
            <a:ext cx="4862788"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 PROBLEMS &amp; SOLUTIONS </a:t>
            </a:r>
            <a:endParaRPr sz="2400">
              <a:solidFill>
                <a:schemeClr val="dk1"/>
              </a:solidFill>
              <a:latin typeface="Arial"/>
              <a:ea typeface="Arial"/>
              <a:cs typeface="Arial"/>
              <a:sym typeface="Arial"/>
            </a:endParaRPr>
          </a:p>
        </p:txBody>
      </p:sp>
      <p:sp>
        <p:nvSpPr>
          <p:cNvPr id="167" name="Google Shape;167;p5"/>
          <p:cNvSpPr txBox="1"/>
          <p:nvPr/>
        </p:nvSpPr>
        <p:spPr>
          <a:xfrm>
            <a:off x="479463" y="1590459"/>
            <a:ext cx="486278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4.1. PROBLEMS: </a:t>
            </a:r>
            <a:r>
              <a:rPr b="1" lang="en-US" sz="2400" u="sng">
                <a:solidFill>
                  <a:srgbClr val="1C4587"/>
                </a:solidFill>
                <a:latin typeface="Arial"/>
                <a:ea typeface="Arial"/>
                <a:cs typeface="Arial"/>
                <a:sym typeface="Arial"/>
              </a:rPr>
              <a:t>start-up</a:t>
            </a:r>
            <a:endParaRPr sz="2400" u="sng">
              <a:solidFill>
                <a:schemeClr val="dk1"/>
              </a:solidFill>
              <a:latin typeface="Arial"/>
              <a:ea typeface="Arial"/>
              <a:cs typeface="Arial"/>
              <a:sym typeface="Arial"/>
            </a:endParaRPr>
          </a:p>
        </p:txBody>
      </p:sp>
      <p:pic>
        <p:nvPicPr>
          <p:cNvPr id="168" name="Google Shape;168;p5"/>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sp>
        <p:nvSpPr>
          <p:cNvPr id="169" name="Google Shape;169;p5"/>
          <p:cNvSpPr txBox="1"/>
          <p:nvPr/>
        </p:nvSpPr>
        <p:spPr>
          <a:xfrm>
            <a:off x="172489" y="4187504"/>
            <a:ext cx="4390760" cy="1231052"/>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2400">
                <a:solidFill>
                  <a:srgbClr val="2B317F"/>
                </a:solidFill>
                <a:latin typeface="Arial"/>
                <a:ea typeface="Arial"/>
                <a:cs typeface="Arial"/>
                <a:sym typeface="Arial"/>
              </a:rPr>
              <a:t>Feasible &amp; breakthrough</a:t>
            </a:r>
            <a:endParaRPr/>
          </a:p>
          <a:p>
            <a:pPr indent="0" lvl="0" marL="0" marR="0" rtl="0" algn="ctr">
              <a:lnSpc>
                <a:spcPct val="150000"/>
              </a:lnSpc>
              <a:spcBef>
                <a:spcPts val="0"/>
              </a:spcBef>
              <a:spcAft>
                <a:spcPts val="0"/>
              </a:spcAft>
              <a:buNone/>
            </a:pPr>
            <a:r>
              <a:rPr lang="en-US" sz="2400">
                <a:solidFill>
                  <a:srgbClr val="2B317F"/>
                </a:solidFill>
                <a:latin typeface="Arial"/>
                <a:ea typeface="Arial"/>
                <a:cs typeface="Arial"/>
                <a:sym typeface="Arial"/>
              </a:rPr>
              <a:t>ideas</a:t>
            </a:r>
            <a:endParaRPr sz="2400">
              <a:solidFill>
                <a:srgbClr val="2B317F"/>
              </a:solidFill>
              <a:latin typeface="Arial"/>
              <a:ea typeface="Arial"/>
              <a:cs typeface="Arial"/>
              <a:sym typeface="Arial"/>
            </a:endParaRPr>
          </a:p>
        </p:txBody>
      </p:sp>
      <p:sp>
        <p:nvSpPr>
          <p:cNvPr id="170" name="Google Shape;170;p5"/>
          <p:cNvSpPr txBox="1"/>
          <p:nvPr/>
        </p:nvSpPr>
        <p:spPr>
          <a:xfrm>
            <a:off x="8316228" y="3224502"/>
            <a:ext cx="3566493" cy="1231052"/>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2400">
                <a:solidFill>
                  <a:srgbClr val="2B317F"/>
                </a:solidFill>
                <a:latin typeface="Arial"/>
                <a:ea typeface="Arial"/>
                <a:cs typeface="Arial"/>
                <a:sym typeface="Arial"/>
              </a:rPr>
              <a:t>Difficult to access to contests/ investors</a:t>
            </a:r>
            <a:endParaRPr sz="2400">
              <a:solidFill>
                <a:srgbClr val="2B317F"/>
              </a:solidFill>
              <a:latin typeface="Arial"/>
              <a:ea typeface="Arial"/>
              <a:cs typeface="Arial"/>
              <a:sym typeface="Arial"/>
            </a:endParaRPr>
          </a:p>
        </p:txBody>
      </p:sp>
      <p:sp>
        <p:nvSpPr>
          <p:cNvPr id="171" name="Google Shape;171;p5"/>
          <p:cNvSpPr txBox="1"/>
          <p:nvPr/>
        </p:nvSpPr>
        <p:spPr>
          <a:xfrm>
            <a:off x="1827964" y="2723471"/>
            <a:ext cx="2165783" cy="677054"/>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2400">
                <a:solidFill>
                  <a:srgbClr val="2B317F"/>
                </a:solidFill>
                <a:latin typeface="Arial"/>
                <a:ea typeface="Arial"/>
                <a:cs typeface="Arial"/>
                <a:sym typeface="Arial"/>
              </a:rPr>
              <a:t>Small scale</a:t>
            </a:r>
            <a:endParaRPr sz="2400">
              <a:solidFill>
                <a:srgbClr val="2B317F"/>
              </a:solidFill>
              <a:latin typeface="Arial"/>
              <a:ea typeface="Arial"/>
              <a:cs typeface="Arial"/>
              <a:sym typeface="Arial"/>
            </a:endParaRPr>
          </a:p>
        </p:txBody>
      </p:sp>
      <p:grpSp>
        <p:nvGrpSpPr>
          <p:cNvPr id="172" name="Google Shape;172;p5"/>
          <p:cNvGrpSpPr/>
          <p:nvPr/>
        </p:nvGrpSpPr>
        <p:grpSpPr>
          <a:xfrm>
            <a:off x="1433074" y="2448127"/>
            <a:ext cx="550687" cy="550687"/>
            <a:chOff x="1112363" y="4798243"/>
            <a:chExt cx="731032" cy="731032"/>
          </a:xfrm>
        </p:grpSpPr>
        <p:sp>
          <p:nvSpPr>
            <p:cNvPr id="173" name="Google Shape;173;p5"/>
            <p:cNvSpPr/>
            <p:nvPr/>
          </p:nvSpPr>
          <p:spPr>
            <a:xfrm>
              <a:off x="1112363" y="4798243"/>
              <a:ext cx="731032" cy="731032"/>
            </a:xfrm>
            <a:prstGeom prst="ellipse">
              <a:avLst/>
            </a:prstGeom>
            <a:noFill/>
            <a:ln cap="flat" cmpd="sng" w="38100">
              <a:solidFill>
                <a:srgbClr val="57BD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4" name="Google Shape;174;p5"/>
            <p:cNvGrpSpPr/>
            <p:nvPr/>
          </p:nvGrpSpPr>
          <p:grpSpPr>
            <a:xfrm>
              <a:off x="1267023" y="4990613"/>
              <a:ext cx="421712" cy="346291"/>
              <a:chOff x="1258888" y="5026457"/>
              <a:chExt cx="421712" cy="346291"/>
            </a:xfrm>
          </p:grpSpPr>
          <p:cxnSp>
            <p:nvCxnSpPr>
              <p:cNvPr id="175" name="Google Shape;175;p5"/>
              <p:cNvCxnSpPr/>
              <p:nvPr/>
            </p:nvCxnSpPr>
            <p:spPr>
              <a:xfrm>
                <a:off x="1258888" y="5214744"/>
                <a:ext cx="195262" cy="145083"/>
              </a:xfrm>
              <a:prstGeom prst="straightConnector1">
                <a:avLst/>
              </a:prstGeom>
              <a:noFill/>
              <a:ln cap="flat" cmpd="sng" w="76200">
                <a:solidFill>
                  <a:srgbClr val="57BDB7"/>
                </a:solidFill>
                <a:prstDash val="solid"/>
                <a:miter lim="800000"/>
                <a:headEnd len="sm" w="sm" type="none"/>
                <a:tailEnd len="sm" w="sm" type="none"/>
              </a:ln>
            </p:spPr>
          </p:cxnSp>
          <p:cxnSp>
            <p:nvCxnSpPr>
              <p:cNvPr id="176" name="Google Shape;176;p5"/>
              <p:cNvCxnSpPr/>
              <p:nvPr/>
            </p:nvCxnSpPr>
            <p:spPr>
              <a:xfrm flipH="1" rot="10800000">
                <a:off x="1406087" y="5026457"/>
                <a:ext cx="274513" cy="346291"/>
              </a:xfrm>
              <a:prstGeom prst="straightConnector1">
                <a:avLst/>
              </a:prstGeom>
              <a:noFill/>
              <a:ln cap="flat" cmpd="sng" w="76200">
                <a:solidFill>
                  <a:srgbClr val="57BDB7"/>
                </a:solidFill>
                <a:prstDash val="solid"/>
                <a:miter lim="800000"/>
                <a:headEnd len="sm" w="sm" type="none"/>
                <a:tailEnd len="sm" w="sm" type="none"/>
              </a:ln>
            </p:spPr>
          </p:cxnSp>
        </p:grpSp>
      </p:grpSp>
      <p:grpSp>
        <p:nvGrpSpPr>
          <p:cNvPr id="177" name="Google Shape;177;p5"/>
          <p:cNvGrpSpPr/>
          <p:nvPr/>
        </p:nvGrpSpPr>
        <p:grpSpPr>
          <a:xfrm>
            <a:off x="9824130" y="2673815"/>
            <a:ext cx="550687" cy="550687"/>
            <a:chOff x="2273405" y="4813384"/>
            <a:chExt cx="731032" cy="731032"/>
          </a:xfrm>
        </p:grpSpPr>
        <p:sp>
          <p:nvSpPr>
            <p:cNvPr id="178" name="Google Shape;178;p5"/>
            <p:cNvSpPr/>
            <p:nvPr/>
          </p:nvSpPr>
          <p:spPr>
            <a:xfrm>
              <a:off x="2273405" y="4813384"/>
              <a:ext cx="731032" cy="731032"/>
            </a:xfrm>
            <a:prstGeom prst="ellipse">
              <a:avLst/>
            </a:prstGeom>
            <a:noFill/>
            <a:ln cap="flat" cmpd="sng" w="38100">
              <a:solidFill>
                <a:srgbClr val="57BD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 name="Google Shape;179;p5"/>
            <p:cNvCxnSpPr/>
            <p:nvPr/>
          </p:nvCxnSpPr>
          <p:spPr>
            <a:xfrm flipH="1" rot="10800000">
              <a:off x="2455356" y="4976685"/>
              <a:ext cx="367130" cy="382656"/>
            </a:xfrm>
            <a:prstGeom prst="straightConnector1">
              <a:avLst/>
            </a:prstGeom>
            <a:noFill/>
            <a:ln cap="flat" cmpd="sng" w="76200">
              <a:solidFill>
                <a:srgbClr val="57BDB7"/>
              </a:solidFill>
              <a:prstDash val="solid"/>
              <a:miter lim="800000"/>
              <a:headEnd len="sm" w="sm" type="none"/>
              <a:tailEnd len="sm" w="sm" type="none"/>
            </a:ln>
          </p:spPr>
        </p:cxnSp>
        <p:cxnSp>
          <p:nvCxnSpPr>
            <p:cNvPr id="180" name="Google Shape;180;p5"/>
            <p:cNvCxnSpPr/>
            <p:nvPr/>
          </p:nvCxnSpPr>
          <p:spPr>
            <a:xfrm flipH="1" rot="-5400000">
              <a:off x="2455356" y="5001529"/>
              <a:ext cx="367130" cy="382656"/>
            </a:xfrm>
            <a:prstGeom prst="straightConnector1">
              <a:avLst/>
            </a:prstGeom>
            <a:noFill/>
            <a:ln cap="flat" cmpd="sng" w="76200">
              <a:solidFill>
                <a:srgbClr val="57BDB7"/>
              </a:solidFill>
              <a:prstDash val="solid"/>
              <a:miter lim="800000"/>
              <a:headEnd len="sm" w="sm" type="none"/>
              <a:tailEnd len="sm" w="sm" type="none"/>
            </a:ln>
          </p:spPr>
        </p:cxnSp>
      </p:grpSp>
      <p:grpSp>
        <p:nvGrpSpPr>
          <p:cNvPr id="181" name="Google Shape;181;p5"/>
          <p:cNvGrpSpPr/>
          <p:nvPr/>
        </p:nvGrpSpPr>
        <p:grpSpPr>
          <a:xfrm>
            <a:off x="538249" y="3695116"/>
            <a:ext cx="550687" cy="550687"/>
            <a:chOff x="1112363" y="4798243"/>
            <a:chExt cx="731032" cy="731032"/>
          </a:xfrm>
        </p:grpSpPr>
        <p:sp>
          <p:nvSpPr>
            <p:cNvPr id="182" name="Google Shape;182;p5"/>
            <p:cNvSpPr/>
            <p:nvPr/>
          </p:nvSpPr>
          <p:spPr>
            <a:xfrm>
              <a:off x="1112363" y="4798243"/>
              <a:ext cx="731032" cy="731032"/>
            </a:xfrm>
            <a:prstGeom prst="ellipse">
              <a:avLst/>
            </a:prstGeom>
            <a:noFill/>
            <a:ln cap="flat" cmpd="sng" w="38100">
              <a:solidFill>
                <a:srgbClr val="57BD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3" name="Google Shape;183;p5"/>
            <p:cNvGrpSpPr/>
            <p:nvPr/>
          </p:nvGrpSpPr>
          <p:grpSpPr>
            <a:xfrm>
              <a:off x="1267023" y="4990613"/>
              <a:ext cx="421712" cy="346291"/>
              <a:chOff x="1258888" y="5026457"/>
              <a:chExt cx="421712" cy="346291"/>
            </a:xfrm>
          </p:grpSpPr>
          <p:cxnSp>
            <p:nvCxnSpPr>
              <p:cNvPr id="184" name="Google Shape;184;p5"/>
              <p:cNvCxnSpPr/>
              <p:nvPr/>
            </p:nvCxnSpPr>
            <p:spPr>
              <a:xfrm>
                <a:off x="1258888" y="5214744"/>
                <a:ext cx="195262" cy="145083"/>
              </a:xfrm>
              <a:prstGeom prst="straightConnector1">
                <a:avLst/>
              </a:prstGeom>
              <a:noFill/>
              <a:ln cap="flat" cmpd="sng" w="76200">
                <a:solidFill>
                  <a:srgbClr val="57BDB7"/>
                </a:solidFill>
                <a:prstDash val="solid"/>
                <a:miter lim="800000"/>
                <a:headEnd len="sm" w="sm" type="none"/>
                <a:tailEnd len="sm" w="sm" type="none"/>
              </a:ln>
            </p:spPr>
          </p:cxnSp>
          <p:cxnSp>
            <p:nvCxnSpPr>
              <p:cNvPr id="185" name="Google Shape;185;p5"/>
              <p:cNvCxnSpPr/>
              <p:nvPr/>
            </p:nvCxnSpPr>
            <p:spPr>
              <a:xfrm flipH="1" rot="10800000">
                <a:off x="1406087" y="5026457"/>
                <a:ext cx="274513" cy="346291"/>
              </a:xfrm>
              <a:prstGeom prst="straightConnector1">
                <a:avLst/>
              </a:prstGeom>
              <a:noFill/>
              <a:ln cap="flat" cmpd="sng" w="76200">
                <a:solidFill>
                  <a:srgbClr val="57BDB7"/>
                </a:solidFill>
                <a:prstDash val="solid"/>
                <a:miter lim="800000"/>
                <a:headEnd len="sm" w="sm" type="none"/>
                <a:tailEnd len="sm" w="sm" type="none"/>
              </a:ln>
            </p:spPr>
          </p:cxnSp>
        </p:grpSp>
      </p:grpSp>
      <p:pic>
        <p:nvPicPr>
          <p:cNvPr id="186" name="Google Shape;186;p5"/>
          <p:cNvPicPr preferRelativeResize="0"/>
          <p:nvPr/>
        </p:nvPicPr>
        <p:blipFill rotWithShape="1">
          <a:blip r:embed="rId7">
            <a:alphaModFix/>
          </a:blip>
          <a:srcRect b="0" l="0" r="0" t="0"/>
          <a:stretch/>
        </p:blipFill>
        <p:spPr>
          <a:xfrm>
            <a:off x="4265402" y="2175505"/>
            <a:ext cx="3661195" cy="36611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2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2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6"/>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192" name="Google Shape;192;p6"/>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193" name="Google Shape;193;p6"/>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194" name="Google Shape;194;p6"/>
          <p:cNvSpPr txBox="1"/>
          <p:nvPr/>
        </p:nvSpPr>
        <p:spPr>
          <a:xfrm>
            <a:off x="5342250" y="2466100"/>
            <a:ext cx="6160149" cy="3234968"/>
          </a:xfrm>
          <a:prstGeom prst="rect">
            <a:avLst/>
          </a:prstGeom>
          <a:noFill/>
          <a:ln>
            <a:noFill/>
          </a:ln>
        </p:spPr>
        <p:txBody>
          <a:bodyPr anchorCtr="0" anchor="t" bIns="121900" lIns="121900" spcFirstLastPara="1" rIns="121900" wrap="square" tIns="121900">
            <a:noAutofit/>
          </a:bodyPr>
          <a:lstStyle/>
          <a:p>
            <a:pPr indent="-342900" lvl="0" marL="529162" marR="0" rtl="0" algn="l">
              <a:lnSpc>
                <a:spcPct val="150000"/>
              </a:lnSpc>
              <a:spcBef>
                <a:spcPts val="0"/>
              </a:spcBef>
              <a:spcAft>
                <a:spcPts val="0"/>
              </a:spcAft>
              <a:buClr>
                <a:schemeClr val="dk2"/>
              </a:buClr>
              <a:buSzPts val="1800"/>
              <a:buFont typeface="Arial"/>
              <a:buChar char="•"/>
            </a:pPr>
            <a:r>
              <a:rPr b="1" lang="en-US" sz="2133">
                <a:solidFill>
                  <a:srgbClr val="083C92"/>
                </a:solidFill>
                <a:latin typeface="Arial"/>
                <a:ea typeface="Arial"/>
                <a:cs typeface="Arial"/>
                <a:sym typeface="Arial"/>
              </a:rPr>
              <a:t>Investors like operating projects</a:t>
            </a:r>
            <a:endParaRPr/>
          </a:p>
          <a:p>
            <a:pPr indent="-342900" lvl="0" marL="529162" marR="0" rtl="0" algn="l">
              <a:lnSpc>
                <a:spcPct val="150000"/>
              </a:lnSpc>
              <a:spcBef>
                <a:spcPts val="0"/>
              </a:spcBef>
              <a:spcAft>
                <a:spcPts val="0"/>
              </a:spcAft>
              <a:buClr>
                <a:schemeClr val="dk2"/>
              </a:buClr>
              <a:buSzPts val="1800"/>
              <a:buFont typeface="Arial"/>
              <a:buChar char="•"/>
            </a:pPr>
            <a:r>
              <a:rPr b="1" lang="en-US" sz="2133">
                <a:solidFill>
                  <a:srgbClr val="083C92"/>
                </a:solidFill>
                <a:latin typeface="Arial"/>
                <a:ea typeface="Arial"/>
                <a:cs typeface="Arial"/>
                <a:sym typeface="Arial"/>
              </a:rPr>
              <a:t>They are looking for idea banks to approach, move into new fields, invest in innovations…</a:t>
            </a:r>
            <a:endParaRPr b="1" sz="2133">
              <a:solidFill>
                <a:srgbClr val="083C92"/>
              </a:solidFill>
              <a:latin typeface="Arial"/>
              <a:ea typeface="Arial"/>
              <a:cs typeface="Arial"/>
              <a:sym typeface="Arial"/>
            </a:endParaRPr>
          </a:p>
          <a:p>
            <a:pPr indent="-342900" lvl="0" marL="529162" marR="0" rtl="0" algn="l">
              <a:lnSpc>
                <a:spcPct val="150000"/>
              </a:lnSpc>
              <a:spcBef>
                <a:spcPts val="0"/>
              </a:spcBef>
              <a:spcAft>
                <a:spcPts val="0"/>
              </a:spcAft>
              <a:buClr>
                <a:schemeClr val="dk2"/>
              </a:buClr>
              <a:buSzPts val="1800"/>
              <a:buFont typeface="Arial"/>
              <a:buChar char="•"/>
            </a:pPr>
            <a:r>
              <a:rPr b="1" lang="en-US" sz="2133">
                <a:solidFill>
                  <a:srgbClr val="083C92"/>
                </a:solidFill>
                <a:latin typeface="Arial"/>
                <a:ea typeface="Arial"/>
                <a:cs typeface="Arial"/>
                <a:sym typeface="Arial"/>
              </a:rPr>
              <a:t>Difficult in evaluating groundbreaking, high-potential, and risky ideas</a:t>
            </a:r>
            <a:endParaRPr b="1" sz="2133">
              <a:solidFill>
                <a:srgbClr val="083C92"/>
              </a:solidFill>
              <a:latin typeface="Arial"/>
              <a:ea typeface="Arial"/>
              <a:cs typeface="Arial"/>
              <a:sym typeface="Arial"/>
            </a:endParaRPr>
          </a:p>
        </p:txBody>
      </p:sp>
      <p:pic>
        <p:nvPicPr>
          <p:cNvPr id="195" name="Google Shape;195;p6"/>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pic>
        <p:nvPicPr>
          <p:cNvPr descr="A person standing on a staircase&#10;&#10;Description automatically generated with low confidence" id="196" name="Google Shape;196;p6"/>
          <p:cNvPicPr preferRelativeResize="0"/>
          <p:nvPr/>
        </p:nvPicPr>
        <p:blipFill rotWithShape="1">
          <a:blip r:embed="rId7">
            <a:alphaModFix/>
          </a:blip>
          <a:srcRect b="9100" l="0" r="0" t="6856"/>
          <a:stretch/>
        </p:blipFill>
        <p:spPr>
          <a:xfrm>
            <a:off x="479463" y="2040200"/>
            <a:ext cx="4862788" cy="4086768"/>
          </a:xfrm>
          <a:prstGeom prst="rect">
            <a:avLst/>
          </a:prstGeom>
          <a:noFill/>
          <a:ln>
            <a:noFill/>
          </a:ln>
        </p:spPr>
      </p:pic>
      <p:sp>
        <p:nvSpPr>
          <p:cNvPr id="197" name="Google Shape;197;p6"/>
          <p:cNvSpPr txBox="1"/>
          <p:nvPr/>
        </p:nvSpPr>
        <p:spPr>
          <a:xfrm>
            <a:off x="0" y="1102568"/>
            <a:ext cx="4862788"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 PROBLEMS &amp; SOLUTIONS </a:t>
            </a:r>
            <a:endParaRPr sz="2400">
              <a:solidFill>
                <a:schemeClr val="dk1"/>
              </a:solidFill>
              <a:latin typeface="Arial"/>
              <a:ea typeface="Arial"/>
              <a:cs typeface="Arial"/>
              <a:sym typeface="Arial"/>
            </a:endParaRPr>
          </a:p>
        </p:txBody>
      </p:sp>
      <p:sp>
        <p:nvSpPr>
          <p:cNvPr id="198" name="Google Shape;198;p6"/>
          <p:cNvSpPr txBox="1"/>
          <p:nvPr/>
        </p:nvSpPr>
        <p:spPr>
          <a:xfrm>
            <a:off x="479463" y="1590459"/>
            <a:ext cx="486278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4.1. PROBLEMS: </a:t>
            </a:r>
            <a:r>
              <a:rPr b="1" lang="en-US" sz="2400" u="sng">
                <a:solidFill>
                  <a:srgbClr val="1C4587"/>
                </a:solidFill>
                <a:latin typeface="Arial"/>
                <a:ea typeface="Arial"/>
                <a:cs typeface="Arial"/>
                <a:sym typeface="Arial"/>
              </a:rPr>
              <a:t>investor</a:t>
            </a:r>
            <a:endParaRPr sz="2400" u="sng">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204" name="Google Shape;204;p7"/>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205" name="Google Shape;205;p7"/>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sp>
        <p:nvSpPr>
          <p:cNvPr id="206" name="Google Shape;206;p7"/>
          <p:cNvSpPr txBox="1"/>
          <p:nvPr/>
        </p:nvSpPr>
        <p:spPr>
          <a:xfrm>
            <a:off x="0" y="1102568"/>
            <a:ext cx="4862788"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 PROBLEMS &amp; SOLUTIONS </a:t>
            </a:r>
            <a:endParaRPr sz="2400">
              <a:solidFill>
                <a:schemeClr val="dk1"/>
              </a:solidFill>
              <a:latin typeface="Arial"/>
              <a:ea typeface="Arial"/>
              <a:cs typeface="Arial"/>
              <a:sym typeface="Arial"/>
            </a:endParaRPr>
          </a:p>
        </p:txBody>
      </p:sp>
      <p:grpSp>
        <p:nvGrpSpPr>
          <p:cNvPr id="207" name="Google Shape;207;p7"/>
          <p:cNvGrpSpPr/>
          <p:nvPr/>
        </p:nvGrpSpPr>
        <p:grpSpPr>
          <a:xfrm>
            <a:off x="6690472" y="1194572"/>
            <a:ext cx="5501527" cy="4984557"/>
            <a:chOff x="3957823" y="1048895"/>
            <a:chExt cx="5501527" cy="4984557"/>
          </a:xfrm>
        </p:grpSpPr>
        <p:grpSp>
          <p:nvGrpSpPr>
            <p:cNvPr id="208" name="Google Shape;208;p7"/>
            <p:cNvGrpSpPr/>
            <p:nvPr/>
          </p:nvGrpSpPr>
          <p:grpSpPr>
            <a:xfrm>
              <a:off x="3957823" y="1757098"/>
              <a:ext cx="4276354" cy="4276354"/>
              <a:chOff x="3957823" y="1757098"/>
              <a:chExt cx="4276354" cy="4276354"/>
            </a:xfrm>
          </p:grpSpPr>
          <p:pic>
            <p:nvPicPr>
              <p:cNvPr descr="A picture containing engineering drawing&#10;&#10;Description automatically generated" id="209" name="Google Shape;209;p7"/>
              <p:cNvPicPr preferRelativeResize="0"/>
              <p:nvPr/>
            </p:nvPicPr>
            <p:blipFill rotWithShape="1">
              <a:blip r:embed="rId6">
                <a:alphaModFix/>
              </a:blip>
              <a:srcRect b="0" l="0" r="0" t="0"/>
              <a:stretch/>
            </p:blipFill>
            <p:spPr>
              <a:xfrm>
                <a:off x="3957823" y="1757098"/>
                <a:ext cx="4276354" cy="4276354"/>
              </a:xfrm>
              <a:prstGeom prst="rect">
                <a:avLst/>
              </a:prstGeom>
              <a:noFill/>
              <a:ln>
                <a:noFill/>
              </a:ln>
            </p:spPr>
          </p:pic>
          <p:sp>
            <p:nvSpPr>
              <p:cNvPr id="210" name="Google Shape;210;p7"/>
              <p:cNvSpPr/>
              <p:nvPr/>
            </p:nvSpPr>
            <p:spPr>
              <a:xfrm>
                <a:off x="6189477" y="1886791"/>
                <a:ext cx="2044700" cy="130996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7BDB7"/>
                  </a:solidFill>
                  <a:latin typeface="Calibri"/>
                  <a:ea typeface="Calibri"/>
                  <a:cs typeface="Calibri"/>
                  <a:sym typeface="Calibri"/>
                </a:endParaRPr>
              </a:p>
            </p:txBody>
          </p:sp>
        </p:grpSp>
        <p:grpSp>
          <p:nvGrpSpPr>
            <p:cNvPr id="211" name="Google Shape;211;p7"/>
            <p:cNvGrpSpPr/>
            <p:nvPr/>
          </p:nvGrpSpPr>
          <p:grpSpPr>
            <a:xfrm>
              <a:off x="6265677" y="1048895"/>
              <a:ext cx="3193673" cy="2147857"/>
              <a:chOff x="6373093" y="1058575"/>
              <a:chExt cx="3193673" cy="2147857"/>
            </a:xfrm>
          </p:grpSpPr>
          <p:pic>
            <p:nvPicPr>
              <p:cNvPr descr="A picture containing text, night sky&#10;&#10;Description automatically generated" id="212" name="Google Shape;212;p7"/>
              <p:cNvPicPr preferRelativeResize="0"/>
              <p:nvPr/>
            </p:nvPicPr>
            <p:blipFill rotWithShape="1">
              <a:blip r:embed="rId7">
                <a:alphaModFix/>
              </a:blip>
              <a:srcRect b="69239" l="53366" r="5392" t="3023"/>
              <a:stretch/>
            </p:blipFill>
            <p:spPr>
              <a:xfrm>
                <a:off x="6373093" y="1058575"/>
                <a:ext cx="3193673" cy="2147857"/>
              </a:xfrm>
              <a:prstGeom prst="rect">
                <a:avLst/>
              </a:prstGeom>
              <a:noFill/>
              <a:ln>
                <a:noFill/>
              </a:ln>
            </p:spPr>
          </p:pic>
          <p:sp>
            <p:nvSpPr>
              <p:cNvPr id="213" name="Google Shape;213;p7"/>
              <p:cNvSpPr/>
              <p:nvPr/>
            </p:nvSpPr>
            <p:spPr>
              <a:xfrm>
                <a:off x="7286013" y="1389847"/>
                <a:ext cx="1896330" cy="133589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7"/>
              <p:cNvSpPr txBox="1"/>
              <p:nvPr/>
            </p:nvSpPr>
            <p:spPr>
              <a:xfrm>
                <a:off x="6980291" y="1594956"/>
                <a:ext cx="2507774" cy="72322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still</a:t>
                </a:r>
                <a:endParaRPr/>
              </a:p>
              <a:p>
                <a:pPr indent="0" lvl="0" marL="0" marR="0" rtl="0" algn="l">
                  <a:spcBef>
                    <a:spcPts val="0"/>
                  </a:spcBef>
                  <a:spcAft>
                    <a:spcPts val="0"/>
                  </a:spcAft>
                  <a:buNone/>
                </a:pPr>
                <a:r>
                  <a:rPr lang="en-US" sz="2300">
                    <a:solidFill>
                      <a:srgbClr val="FF0000"/>
                    </a:solidFill>
                    <a:latin typeface="Arial"/>
                    <a:ea typeface="Arial"/>
                    <a:cs typeface="Arial"/>
                    <a:sym typeface="Arial"/>
                  </a:rPr>
                  <a:t>IN-EFFECTIVE!</a:t>
                </a:r>
                <a:endParaRPr sz="2300">
                  <a:solidFill>
                    <a:srgbClr val="FF0000"/>
                  </a:solidFill>
                  <a:latin typeface="Arial"/>
                  <a:ea typeface="Arial"/>
                  <a:cs typeface="Arial"/>
                  <a:sym typeface="Arial"/>
                </a:endParaRPr>
              </a:p>
            </p:txBody>
          </p:sp>
        </p:grpSp>
      </p:grpSp>
      <p:pic>
        <p:nvPicPr>
          <p:cNvPr descr="A picture containing dark&#10;&#10;Description automatically generated" id="215" name="Google Shape;215;p7"/>
          <p:cNvPicPr preferRelativeResize="0"/>
          <p:nvPr/>
        </p:nvPicPr>
        <p:blipFill rotWithShape="1">
          <a:blip r:embed="rId8">
            <a:alphaModFix/>
          </a:blip>
          <a:srcRect b="14989" l="42908" r="30425" t="18204"/>
          <a:stretch/>
        </p:blipFill>
        <p:spPr>
          <a:xfrm>
            <a:off x="-43249" y="2624048"/>
            <a:ext cx="1443790" cy="3617074"/>
          </a:xfrm>
          <a:prstGeom prst="rect">
            <a:avLst/>
          </a:prstGeom>
          <a:noFill/>
          <a:ln>
            <a:noFill/>
          </a:ln>
        </p:spPr>
      </p:pic>
      <p:sp>
        <p:nvSpPr>
          <p:cNvPr id="216" name="Google Shape;216;p7"/>
          <p:cNvSpPr txBox="1"/>
          <p:nvPr>
            <p:ph idx="2" type="title"/>
          </p:nvPr>
        </p:nvSpPr>
        <p:spPr>
          <a:xfrm>
            <a:off x="1225174" y="2044078"/>
            <a:ext cx="4276354" cy="731032"/>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000"/>
              <a:buFont typeface="Arial"/>
              <a:buNone/>
            </a:pPr>
            <a:r>
              <a:rPr b="1" lang="en-US" sz="2800">
                <a:latin typeface="Arial"/>
                <a:ea typeface="Arial"/>
                <a:cs typeface="Arial"/>
                <a:sym typeface="Arial"/>
              </a:rPr>
              <a:t>Existing Solutions</a:t>
            </a:r>
            <a:endParaRPr sz="2800">
              <a:solidFill>
                <a:srgbClr val="20124D"/>
              </a:solidFill>
              <a:latin typeface="Arial"/>
              <a:ea typeface="Arial"/>
              <a:cs typeface="Arial"/>
              <a:sym typeface="Arial"/>
            </a:endParaRPr>
          </a:p>
        </p:txBody>
      </p:sp>
      <p:sp>
        <p:nvSpPr>
          <p:cNvPr id="217" name="Google Shape;217;p7"/>
          <p:cNvSpPr txBox="1"/>
          <p:nvPr/>
        </p:nvSpPr>
        <p:spPr>
          <a:xfrm>
            <a:off x="1626642" y="2624048"/>
            <a:ext cx="4559350" cy="2769608"/>
          </a:xfrm>
          <a:prstGeom prst="rect">
            <a:avLst/>
          </a:prstGeom>
          <a:noFill/>
          <a:ln>
            <a:noFill/>
          </a:ln>
        </p:spPr>
        <p:txBody>
          <a:bodyPr anchorCtr="0" anchor="ctr" bIns="121900" lIns="121900" spcFirstLastPara="1" rIns="121900" wrap="square" tIns="121900">
            <a:noAutofit/>
          </a:bodyPr>
          <a:lstStyle/>
          <a:p>
            <a:pPr indent="-457200" lvl="0" marL="457200" marR="0" rtl="0" algn="l">
              <a:lnSpc>
                <a:spcPct val="150000"/>
              </a:lnSpc>
              <a:spcBef>
                <a:spcPts val="0"/>
              </a:spcBef>
              <a:spcAft>
                <a:spcPts val="0"/>
              </a:spcAft>
              <a:buClr>
                <a:srgbClr val="20124D"/>
              </a:buClr>
              <a:buSzPts val="1800"/>
              <a:buFont typeface="Calibri"/>
              <a:buAutoNum type="arabicPeriod"/>
            </a:pPr>
            <a:r>
              <a:rPr lang="en-US" sz="2400">
                <a:solidFill>
                  <a:srgbClr val="2B317F"/>
                </a:solidFill>
                <a:latin typeface="Arial"/>
                <a:ea typeface="Arial"/>
                <a:cs typeface="Arial"/>
                <a:sym typeface="Arial"/>
              </a:rPr>
              <a:t>Family and friends</a:t>
            </a:r>
            <a:endParaRPr sz="2400">
              <a:solidFill>
                <a:srgbClr val="2B317F"/>
              </a:solidFill>
              <a:latin typeface="Arial"/>
              <a:ea typeface="Arial"/>
              <a:cs typeface="Arial"/>
              <a:sym typeface="Arial"/>
            </a:endParaRPr>
          </a:p>
          <a:p>
            <a:pPr indent="-457200" lvl="0" marL="457200" marR="0" rtl="0" algn="l">
              <a:lnSpc>
                <a:spcPct val="150000"/>
              </a:lnSpc>
              <a:spcBef>
                <a:spcPts val="0"/>
              </a:spcBef>
              <a:spcAft>
                <a:spcPts val="0"/>
              </a:spcAft>
              <a:buClr>
                <a:srgbClr val="20124D"/>
              </a:buClr>
              <a:buSzPts val="1800"/>
              <a:buFont typeface="Calibri"/>
              <a:buAutoNum type="arabicPeriod"/>
            </a:pPr>
            <a:r>
              <a:rPr lang="en-US" sz="2400">
                <a:solidFill>
                  <a:srgbClr val="2B317F"/>
                </a:solidFill>
                <a:latin typeface="Arial"/>
                <a:ea typeface="Arial"/>
                <a:cs typeface="Arial"/>
                <a:sym typeface="Arial"/>
              </a:rPr>
              <a:t>Themselves</a:t>
            </a:r>
            <a:endParaRPr/>
          </a:p>
          <a:p>
            <a:pPr indent="-457200" lvl="0" marL="457200" marR="0" rtl="0" algn="l">
              <a:lnSpc>
                <a:spcPct val="150000"/>
              </a:lnSpc>
              <a:spcBef>
                <a:spcPts val="0"/>
              </a:spcBef>
              <a:spcAft>
                <a:spcPts val="0"/>
              </a:spcAft>
              <a:buClr>
                <a:srgbClr val="20124D"/>
              </a:buClr>
              <a:buSzPts val="1800"/>
              <a:buFont typeface="Calibri"/>
              <a:buAutoNum type="arabicPeriod"/>
            </a:pPr>
            <a:r>
              <a:rPr lang="en-US" sz="2400">
                <a:solidFill>
                  <a:srgbClr val="2B317F"/>
                </a:solidFill>
                <a:latin typeface="Arial"/>
                <a:ea typeface="Arial"/>
                <a:cs typeface="Arial"/>
                <a:sym typeface="Arial"/>
              </a:rPr>
              <a:t>Banks</a:t>
            </a:r>
            <a:endParaRPr/>
          </a:p>
          <a:p>
            <a:pPr indent="-457200" lvl="0" marL="457200" marR="0" rtl="0" algn="l">
              <a:lnSpc>
                <a:spcPct val="150000"/>
              </a:lnSpc>
              <a:spcBef>
                <a:spcPts val="0"/>
              </a:spcBef>
              <a:spcAft>
                <a:spcPts val="0"/>
              </a:spcAft>
              <a:buClr>
                <a:srgbClr val="20124D"/>
              </a:buClr>
              <a:buSzPts val="1800"/>
              <a:buFont typeface="Calibri"/>
              <a:buAutoNum type="arabicPeriod"/>
            </a:pPr>
            <a:r>
              <a:rPr lang="en-US" sz="2400">
                <a:solidFill>
                  <a:srgbClr val="2B317F"/>
                </a:solidFill>
                <a:latin typeface="Arial"/>
                <a:ea typeface="Arial"/>
                <a:cs typeface="Arial"/>
                <a:sym typeface="Arial"/>
              </a:rPr>
              <a:t>Start-up Incubators</a:t>
            </a:r>
            <a:endParaRPr/>
          </a:p>
          <a:p>
            <a:pPr indent="-457200" lvl="0" marL="457200" marR="0" rtl="0" algn="l">
              <a:lnSpc>
                <a:spcPct val="150000"/>
              </a:lnSpc>
              <a:spcBef>
                <a:spcPts val="0"/>
              </a:spcBef>
              <a:spcAft>
                <a:spcPts val="0"/>
              </a:spcAft>
              <a:buClr>
                <a:srgbClr val="20124D"/>
              </a:buClr>
              <a:buSzPts val="1800"/>
              <a:buFont typeface="Calibri"/>
              <a:buAutoNum type="arabicPeriod"/>
            </a:pPr>
            <a:r>
              <a:rPr lang="en-US" sz="2400">
                <a:solidFill>
                  <a:srgbClr val="2B317F"/>
                </a:solidFill>
                <a:latin typeface="Arial"/>
                <a:ea typeface="Arial"/>
                <a:cs typeface="Arial"/>
                <a:sym typeface="Arial"/>
              </a:rPr>
              <a:t>Community Campaign</a:t>
            </a:r>
            <a:endParaRPr sz="2400">
              <a:solidFill>
                <a:srgbClr val="2B317F"/>
              </a:solidFill>
              <a:latin typeface="Arial"/>
              <a:ea typeface="Arial"/>
              <a:cs typeface="Arial"/>
              <a:sym typeface="Arial"/>
            </a:endParaRPr>
          </a:p>
        </p:txBody>
      </p:sp>
      <p:sp>
        <p:nvSpPr>
          <p:cNvPr id="218" name="Google Shape;218;p7"/>
          <p:cNvSpPr txBox="1"/>
          <p:nvPr/>
        </p:nvSpPr>
        <p:spPr>
          <a:xfrm>
            <a:off x="5499997" y="2953171"/>
            <a:ext cx="1192006" cy="1138719"/>
          </a:xfrm>
          <a:prstGeom prst="rect">
            <a:avLst/>
          </a:prstGeom>
          <a:noFill/>
          <a:ln>
            <a:noFill/>
          </a:ln>
        </p:spPr>
        <p:txBody>
          <a:bodyPr anchorCtr="0" anchor="t" bIns="60925" lIns="121900" spcFirstLastPara="1" rIns="121900" wrap="square" tIns="60925">
            <a:spAutoFit/>
          </a:bodyPr>
          <a:lstStyle/>
          <a:p>
            <a:pPr indent="0" lvl="0" marL="0" marR="0" rtl="0" algn="ctr">
              <a:lnSpc>
                <a:spcPct val="150000"/>
              </a:lnSpc>
              <a:spcBef>
                <a:spcPts val="0"/>
              </a:spcBef>
              <a:spcAft>
                <a:spcPts val="0"/>
              </a:spcAft>
              <a:buNone/>
            </a:pPr>
            <a:r>
              <a:rPr lang="en-US" sz="4400">
                <a:solidFill>
                  <a:srgbClr val="2B317F"/>
                </a:solidFill>
                <a:latin typeface="Arial"/>
                <a:ea typeface="Arial"/>
                <a:cs typeface="Arial"/>
                <a:sym typeface="Arial"/>
              </a:rPr>
              <a:t>🡺</a:t>
            </a:r>
            <a:endParaRPr sz="4400">
              <a:solidFill>
                <a:srgbClr val="2B317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8"/>
          <p:cNvPicPr preferRelativeResize="0"/>
          <p:nvPr/>
        </p:nvPicPr>
        <p:blipFill rotWithShape="1">
          <a:blip r:embed="rId3">
            <a:alphaModFix/>
          </a:blip>
          <a:srcRect b="83922" l="0" r="0" t="0"/>
          <a:stretch/>
        </p:blipFill>
        <p:spPr>
          <a:xfrm>
            <a:off x="1" y="0"/>
            <a:ext cx="12192031" cy="1102568"/>
          </a:xfrm>
          <a:prstGeom prst="rect">
            <a:avLst/>
          </a:prstGeom>
          <a:noFill/>
          <a:ln>
            <a:noFill/>
          </a:ln>
        </p:spPr>
      </p:pic>
      <p:pic>
        <p:nvPicPr>
          <p:cNvPr id="224" name="Google Shape;224;p8"/>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225" name="Google Shape;225;p8"/>
          <p:cNvPicPr preferRelativeResize="0"/>
          <p:nvPr/>
        </p:nvPicPr>
        <p:blipFill rotWithShape="1">
          <a:blip r:embed="rId5">
            <a:alphaModFix/>
          </a:blip>
          <a:srcRect b="0" l="0" r="0" t="0"/>
          <a:stretch/>
        </p:blipFill>
        <p:spPr>
          <a:xfrm>
            <a:off x="-641559" y="6179129"/>
            <a:ext cx="2074633" cy="1011809"/>
          </a:xfrm>
          <a:prstGeom prst="rect">
            <a:avLst/>
          </a:prstGeom>
          <a:noFill/>
          <a:ln>
            <a:noFill/>
          </a:ln>
        </p:spPr>
      </p:pic>
      <p:sp>
        <p:nvSpPr>
          <p:cNvPr id="226" name="Google Shape;226;p8"/>
          <p:cNvSpPr txBox="1"/>
          <p:nvPr/>
        </p:nvSpPr>
        <p:spPr>
          <a:xfrm>
            <a:off x="0" y="1102568"/>
            <a:ext cx="4862788"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 PROBLEMS &amp; SOLUTIONS </a:t>
            </a:r>
            <a:endParaRPr sz="2400">
              <a:solidFill>
                <a:schemeClr val="dk1"/>
              </a:solidFill>
              <a:latin typeface="Arial"/>
              <a:ea typeface="Arial"/>
              <a:cs typeface="Arial"/>
              <a:sym typeface="Arial"/>
            </a:endParaRPr>
          </a:p>
        </p:txBody>
      </p:sp>
      <p:sp>
        <p:nvSpPr>
          <p:cNvPr id="227" name="Google Shape;227;p8"/>
          <p:cNvSpPr txBox="1"/>
          <p:nvPr/>
        </p:nvSpPr>
        <p:spPr>
          <a:xfrm>
            <a:off x="614216" y="1618114"/>
            <a:ext cx="4862787"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4.2. SOLUTIONS</a:t>
            </a:r>
            <a:endParaRPr sz="2400" u="sng">
              <a:solidFill>
                <a:schemeClr val="dk1"/>
              </a:solidFill>
              <a:latin typeface="Arial"/>
              <a:ea typeface="Arial"/>
              <a:cs typeface="Arial"/>
              <a:sym typeface="Arial"/>
            </a:endParaRPr>
          </a:p>
        </p:txBody>
      </p:sp>
      <p:pic>
        <p:nvPicPr>
          <p:cNvPr descr="A screenshot of a video game&#10;&#10;Description automatically generated with medium confidence" id="228" name="Google Shape;228;p8"/>
          <p:cNvPicPr preferRelativeResize="0"/>
          <p:nvPr/>
        </p:nvPicPr>
        <p:blipFill rotWithShape="1">
          <a:blip r:embed="rId6">
            <a:alphaModFix/>
          </a:blip>
          <a:srcRect b="0" l="0" r="0" t="0"/>
          <a:stretch/>
        </p:blipFill>
        <p:spPr>
          <a:xfrm>
            <a:off x="4382934" y="2576183"/>
            <a:ext cx="3554921" cy="3554921"/>
          </a:xfrm>
          <a:prstGeom prst="rect">
            <a:avLst/>
          </a:prstGeom>
          <a:noFill/>
          <a:ln>
            <a:noFill/>
          </a:ln>
        </p:spPr>
      </p:pic>
      <p:grpSp>
        <p:nvGrpSpPr>
          <p:cNvPr id="229" name="Google Shape;229;p8"/>
          <p:cNvGrpSpPr/>
          <p:nvPr/>
        </p:nvGrpSpPr>
        <p:grpSpPr>
          <a:xfrm>
            <a:off x="1834929" y="2354538"/>
            <a:ext cx="1606849" cy="1606849"/>
            <a:chOff x="1293452" y="2250465"/>
            <a:chExt cx="1606849" cy="1606849"/>
          </a:xfrm>
        </p:grpSpPr>
        <p:sp>
          <p:nvSpPr>
            <p:cNvPr id="230" name="Google Shape;230;p8"/>
            <p:cNvSpPr/>
            <p:nvPr/>
          </p:nvSpPr>
          <p:spPr>
            <a:xfrm>
              <a:off x="1360718" y="2317731"/>
              <a:ext cx="1472319" cy="1472319"/>
            </a:xfrm>
            <a:prstGeom prst="ellipse">
              <a:avLst/>
            </a:prstGeom>
            <a:solidFill>
              <a:srgbClr val="FFC7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8"/>
            <p:cNvSpPr txBox="1"/>
            <p:nvPr/>
          </p:nvSpPr>
          <p:spPr>
            <a:xfrm>
              <a:off x="1318083" y="2595482"/>
              <a:ext cx="1557588" cy="91681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2400" u="sng">
                  <a:solidFill>
                    <a:srgbClr val="2B317F"/>
                  </a:solidFill>
                  <a:latin typeface="Arial"/>
                  <a:ea typeface="Arial"/>
                  <a:cs typeface="Arial"/>
                  <a:sym typeface="Arial"/>
                </a:rPr>
                <a:t>Secure</a:t>
              </a:r>
              <a:endParaRPr/>
            </a:p>
            <a:p>
              <a:pPr indent="0" lvl="0" marL="0" marR="0" rtl="0" algn="ctr">
                <a:spcBef>
                  <a:spcPts val="0"/>
                </a:spcBef>
                <a:spcAft>
                  <a:spcPts val="0"/>
                </a:spcAft>
                <a:buNone/>
              </a:pPr>
              <a:r>
                <a:rPr lang="en-US" sz="2400">
                  <a:solidFill>
                    <a:srgbClr val="2B317F"/>
                  </a:solidFill>
                  <a:latin typeface="Arial"/>
                  <a:ea typeface="Arial"/>
                  <a:cs typeface="Arial"/>
                  <a:sym typeface="Arial"/>
                </a:rPr>
                <a:t>Platform</a:t>
              </a:r>
              <a:endParaRPr sz="2400">
                <a:solidFill>
                  <a:srgbClr val="2B317F"/>
                </a:solidFill>
                <a:latin typeface="Arial"/>
                <a:ea typeface="Arial"/>
                <a:cs typeface="Arial"/>
                <a:sym typeface="Arial"/>
              </a:endParaRPr>
            </a:p>
          </p:txBody>
        </p:sp>
        <p:sp>
          <p:nvSpPr>
            <p:cNvPr id="232" name="Google Shape;232;p8"/>
            <p:cNvSpPr/>
            <p:nvPr/>
          </p:nvSpPr>
          <p:spPr>
            <a:xfrm>
              <a:off x="1293452" y="2250465"/>
              <a:ext cx="1606849" cy="1606849"/>
            </a:xfrm>
            <a:prstGeom prst="ellipse">
              <a:avLst/>
            </a:prstGeom>
            <a:noFill/>
            <a:ln cap="flat" cmpd="sng" w="12700">
              <a:solidFill>
                <a:srgbClr val="FFC7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3" name="Google Shape;233;p8"/>
          <p:cNvGrpSpPr/>
          <p:nvPr/>
        </p:nvGrpSpPr>
        <p:grpSpPr>
          <a:xfrm>
            <a:off x="4804014" y="1659365"/>
            <a:ext cx="3368842" cy="918127"/>
            <a:chOff x="5407350" y="2111020"/>
            <a:chExt cx="3368842" cy="918127"/>
          </a:xfrm>
        </p:grpSpPr>
        <p:sp>
          <p:nvSpPr>
            <p:cNvPr id="234" name="Google Shape;234;p8"/>
            <p:cNvSpPr/>
            <p:nvPr/>
          </p:nvSpPr>
          <p:spPr>
            <a:xfrm>
              <a:off x="5407350" y="2112329"/>
              <a:ext cx="3368842" cy="916818"/>
            </a:xfrm>
            <a:prstGeom prst="rect">
              <a:avLst/>
            </a:prstGeom>
            <a:noFill/>
            <a:ln cap="flat" cmpd="sng" w="19050">
              <a:solidFill>
                <a:srgbClr val="FFC7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8"/>
            <p:cNvSpPr/>
            <p:nvPr/>
          </p:nvSpPr>
          <p:spPr>
            <a:xfrm>
              <a:off x="5485168" y="2189928"/>
              <a:ext cx="3213485" cy="760504"/>
            </a:xfrm>
            <a:prstGeom prst="rect">
              <a:avLst/>
            </a:prstGeom>
            <a:solidFill>
              <a:srgbClr val="FFC7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8"/>
            <p:cNvSpPr txBox="1"/>
            <p:nvPr/>
          </p:nvSpPr>
          <p:spPr>
            <a:xfrm>
              <a:off x="5576320" y="2111020"/>
              <a:ext cx="3030901" cy="91681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400">
                  <a:solidFill>
                    <a:srgbClr val="2B317F"/>
                  </a:solidFill>
                  <a:latin typeface="Arial"/>
                  <a:ea typeface="Arial"/>
                  <a:cs typeface="Arial"/>
                  <a:sym typeface="Arial"/>
                </a:rPr>
                <a:t>Capital Flow </a:t>
              </a:r>
              <a:r>
                <a:rPr b="1" lang="en-US" sz="2400" u="sng">
                  <a:solidFill>
                    <a:srgbClr val="2B317F"/>
                  </a:solidFill>
                  <a:latin typeface="Arial"/>
                  <a:ea typeface="Arial"/>
                  <a:cs typeface="Arial"/>
                  <a:sym typeface="Arial"/>
                </a:rPr>
                <a:t>Guarantee</a:t>
              </a:r>
              <a:endParaRPr b="1" sz="2400" u="sng">
                <a:solidFill>
                  <a:srgbClr val="2B317F"/>
                </a:solidFill>
                <a:latin typeface="Arial"/>
                <a:ea typeface="Arial"/>
                <a:cs typeface="Arial"/>
                <a:sym typeface="Arial"/>
              </a:endParaRPr>
            </a:p>
          </p:txBody>
        </p:sp>
      </p:grpSp>
      <p:grpSp>
        <p:nvGrpSpPr>
          <p:cNvPr id="237" name="Google Shape;237;p8"/>
          <p:cNvGrpSpPr/>
          <p:nvPr/>
        </p:nvGrpSpPr>
        <p:grpSpPr>
          <a:xfrm>
            <a:off x="8744241" y="2028292"/>
            <a:ext cx="2460333" cy="1606849"/>
            <a:chOff x="8744241" y="2028292"/>
            <a:chExt cx="2460333" cy="1606849"/>
          </a:xfrm>
        </p:grpSpPr>
        <p:sp>
          <p:nvSpPr>
            <p:cNvPr id="238" name="Google Shape;238;p8"/>
            <p:cNvSpPr/>
            <p:nvPr/>
          </p:nvSpPr>
          <p:spPr>
            <a:xfrm>
              <a:off x="8817450" y="2074371"/>
              <a:ext cx="2279359" cy="1509860"/>
            </a:xfrm>
            <a:prstGeom prst="ellipse">
              <a:avLst/>
            </a:prstGeom>
            <a:solidFill>
              <a:srgbClr val="FFC7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8"/>
            <p:cNvSpPr txBox="1"/>
            <p:nvPr/>
          </p:nvSpPr>
          <p:spPr>
            <a:xfrm>
              <a:off x="8778796" y="2583976"/>
              <a:ext cx="2425778" cy="44387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2400" u="sng">
                  <a:solidFill>
                    <a:srgbClr val="2B317F"/>
                  </a:solidFill>
                  <a:latin typeface="Arial"/>
                  <a:ea typeface="Arial"/>
                  <a:cs typeface="Arial"/>
                  <a:sym typeface="Arial"/>
                </a:rPr>
                <a:t>Commitment</a:t>
              </a:r>
              <a:endParaRPr sz="2400">
                <a:solidFill>
                  <a:srgbClr val="2B317F"/>
                </a:solidFill>
                <a:latin typeface="Arial"/>
                <a:ea typeface="Arial"/>
                <a:cs typeface="Arial"/>
                <a:sym typeface="Arial"/>
              </a:endParaRPr>
            </a:p>
          </p:txBody>
        </p:sp>
        <p:sp>
          <p:nvSpPr>
            <p:cNvPr id="240" name="Google Shape;240;p8"/>
            <p:cNvSpPr/>
            <p:nvPr/>
          </p:nvSpPr>
          <p:spPr>
            <a:xfrm>
              <a:off x="8744241" y="2028292"/>
              <a:ext cx="2425778" cy="1606849"/>
            </a:xfrm>
            <a:prstGeom prst="ellipse">
              <a:avLst/>
            </a:prstGeom>
            <a:noFill/>
            <a:ln cap="flat" cmpd="sng" w="12700">
              <a:solidFill>
                <a:srgbClr val="FFC7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1" name="Google Shape;241;p8"/>
          <p:cNvGrpSpPr/>
          <p:nvPr/>
        </p:nvGrpSpPr>
        <p:grpSpPr>
          <a:xfrm>
            <a:off x="1001778" y="3800452"/>
            <a:ext cx="4956649" cy="1983542"/>
            <a:chOff x="318385" y="3821353"/>
            <a:chExt cx="4956649" cy="1983542"/>
          </a:xfrm>
        </p:grpSpPr>
        <p:grpSp>
          <p:nvGrpSpPr>
            <p:cNvPr id="242" name="Google Shape;242;p8"/>
            <p:cNvGrpSpPr/>
            <p:nvPr/>
          </p:nvGrpSpPr>
          <p:grpSpPr>
            <a:xfrm>
              <a:off x="318385" y="4886768"/>
              <a:ext cx="3368842" cy="918127"/>
              <a:chOff x="5407350" y="2111020"/>
              <a:chExt cx="3368842" cy="918127"/>
            </a:xfrm>
          </p:grpSpPr>
          <p:sp>
            <p:nvSpPr>
              <p:cNvPr id="243" name="Google Shape;243;p8"/>
              <p:cNvSpPr/>
              <p:nvPr/>
            </p:nvSpPr>
            <p:spPr>
              <a:xfrm>
                <a:off x="5407350" y="2112329"/>
                <a:ext cx="3368842" cy="916818"/>
              </a:xfrm>
              <a:prstGeom prst="rect">
                <a:avLst/>
              </a:prstGeom>
              <a:noFill/>
              <a:ln cap="flat" cmpd="sng" w="19050">
                <a:solidFill>
                  <a:srgbClr val="FFC7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8"/>
              <p:cNvSpPr/>
              <p:nvPr/>
            </p:nvSpPr>
            <p:spPr>
              <a:xfrm>
                <a:off x="5485168" y="2189928"/>
                <a:ext cx="3213485" cy="760504"/>
              </a:xfrm>
              <a:prstGeom prst="rect">
                <a:avLst/>
              </a:prstGeom>
              <a:solidFill>
                <a:srgbClr val="FFC7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8"/>
              <p:cNvSpPr txBox="1"/>
              <p:nvPr/>
            </p:nvSpPr>
            <p:spPr>
              <a:xfrm>
                <a:off x="5576320" y="2111020"/>
                <a:ext cx="3030901" cy="91681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400">
                    <a:solidFill>
                      <a:srgbClr val="2B317F"/>
                    </a:solidFill>
                    <a:latin typeface="Arial"/>
                    <a:ea typeface="Arial"/>
                    <a:cs typeface="Arial"/>
                    <a:sym typeface="Arial"/>
                  </a:rPr>
                  <a:t>Start-up &amp; Investor</a:t>
                </a:r>
                <a:endParaRPr/>
              </a:p>
              <a:p>
                <a:pPr indent="0" lvl="0" marL="0" marR="0" rtl="0" algn="ctr">
                  <a:spcBef>
                    <a:spcPts val="0"/>
                  </a:spcBef>
                  <a:spcAft>
                    <a:spcPts val="0"/>
                  </a:spcAft>
                  <a:buNone/>
                </a:pPr>
                <a:r>
                  <a:rPr lang="en-US" sz="2400">
                    <a:solidFill>
                      <a:srgbClr val="2B317F"/>
                    </a:solidFill>
                    <a:latin typeface="Arial"/>
                    <a:ea typeface="Arial"/>
                    <a:cs typeface="Arial"/>
                    <a:sym typeface="Arial"/>
                  </a:rPr>
                  <a:t>meet in </a:t>
                </a:r>
                <a:r>
                  <a:rPr b="1" lang="en-US" sz="2400" u="sng">
                    <a:solidFill>
                      <a:srgbClr val="2B317F"/>
                    </a:solidFill>
                    <a:latin typeface="Arial"/>
                    <a:ea typeface="Arial"/>
                    <a:cs typeface="Arial"/>
                    <a:sym typeface="Arial"/>
                  </a:rPr>
                  <a:t>1 place</a:t>
                </a:r>
                <a:endParaRPr b="1" sz="2400" u="sng">
                  <a:solidFill>
                    <a:srgbClr val="2B317F"/>
                  </a:solidFill>
                  <a:latin typeface="Arial"/>
                  <a:ea typeface="Arial"/>
                  <a:cs typeface="Arial"/>
                  <a:sym typeface="Arial"/>
                </a:endParaRPr>
              </a:p>
            </p:txBody>
          </p:sp>
        </p:grpSp>
        <p:cxnSp>
          <p:nvCxnSpPr>
            <p:cNvPr id="246" name="Google Shape;246;p8"/>
            <p:cNvCxnSpPr/>
            <p:nvPr/>
          </p:nvCxnSpPr>
          <p:spPr>
            <a:xfrm flipH="1">
              <a:off x="3687226" y="3821353"/>
              <a:ext cx="1587808" cy="1523824"/>
            </a:xfrm>
            <a:prstGeom prst="curvedConnector3">
              <a:avLst>
                <a:gd fmla="val 50000" name="adj1"/>
              </a:avLst>
            </a:prstGeom>
            <a:noFill/>
            <a:ln cap="flat" cmpd="sng" w="12700">
              <a:solidFill>
                <a:srgbClr val="FFC727"/>
              </a:solidFill>
              <a:prstDash val="solid"/>
              <a:miter lim="800000"/>
              <a:headEnd len="sm" w="sm" type="none"/>
              <a:tailEnd len="med" w="med" type="oval"/>
            </a:ln>
          </p:spPr>
        </p:cxnSp>
      </p:grpSp>
      <p:cxnSp>
        <p:nvCxnSpPr>
          <p:cNvPr id="247" name="Google Shape;247;p8"/>
          <p:cNvCxnSpPr>
            <a:endCxn id="231" idx="3"/>
          </p:cNvCxnSpPr>
          <p:nvPr/>
        </p:nvCxnSpPr>
        <p:spPr>
          <a:xfrm rot="10800000">
            <a:off x="3417148" y="3157964"/>
            <a:ext cx="2439300" cy="477300"/>
          </a:xfrm>
          <a:prstGeom prst="curvedConnector3">
            <a:avLst>
              <a:gd fmla="val 49998" name="adj1"/>
            </a:avLst>
          </a:prstGeom>
          <a:noFill/>
          <a:ln cap="flat" cmpd="sng" w="12700">
            <a:solidFill>
              <a:srgbClr val="FFC727"/>
            </a:solidFill>
            <a:prstDash val="solid"/>
            <a:miter lim="800000"/>
            <a:headEnd len="sm" w="sm" type="none"/>
            <a:tailEnd len="med" w="med" type="oval"/>
          </a:ln>
        </p:spPr>
      </p:cxnSp>
      <p:cxnSp>
        <p:nvCxnSpPr>
          <p:cNvPr id="248" name="Google Shape;248;p8"/>
          <p:cNvCxnSpPr>
            <a:endCxn id="234" idx="2"/>
          </p:cNvCxnSpPr>
          <p:nvPr/>
        </p:nvCxnSpPr>
        <p:spPr>
          <a:xfrm rot="-5400000">
            <a:off x="5934185" y="2803842"/>
            <a:ext cx="780600" cy="327900"/>
          </a:xfrm>
          <a:prstGeom prst="curvedConnector3">
            <a:avLst>
              <a:gd fmla="val 50007" name="adj1"/>
            </a:avLst>
          </a:prstGeom>
          <a:noFill/>
          <a:ln cap="flat" cmpd="sng" w="12700">
            <a:solidFill>
              <a:srgbClr val="FFC727"/>
            </a:solidFill>
            <a:prstDash val="solid"/>
            <a:miter lim="800000"/>
            <a:headEnd len="sm" w="sm" type="none"/>
            <a:tailEnd len="med" w="med" type="oval"/>
          </a:ln>
        </p:spPr>
      </p:cxnSp>
      <p:cxnSp>
        <p:nvCxnSpPr>
          <p:cNvPr id="249" name="Google Shape;249;p8"/>
          <p:cNvCxnSpPr>
            <a:endCxn id="240" idx="2"/>
          </p:cNvCxnSpPr>
          <p:nvPr/>
        </p:nvCxnSpPr>
        <p:spPr>
          <a:xfrm flipH="1" rot="10800000">
            <a:off x="6418041" y="2831717"/>
            <a:ext cx="2326200" cy="663900"/>
          </a:xfrm>
          <a:prstGeom prst="curvedConnector3">
            <a:avLst>
              <a:gd fmla="val 50000" name="adj1"/>
            </a:avLst>
          </a:prstGeom>
          <a:noFill/>
          <a:ln cap="flat" cmpd="sng" w="12700">
            <a:solidFill>
              <a:srgbClr val="FFC727"/>
            </a:solidFill>
            <a:prstDash val="solid"/>
            <a:miter lim="800000"/>
            <a:headEnd len="sm" w="sm" type="none"/>
            <a:tailEnd len="med" w="med" type="oval"/>
          </a:ln>
        </p:spPr>
      </p:cxnSp>
      <p:cxnSp>
        <p:nvCxnSpPr>
          <p:cNvPr id="250" name="Google Shape;250;p8"/>
          <p:cNvCxnSpPr>
            <a:endCxn id="251" idx="1"/>
          </p:cNvCxnSpPr>
          <p:nvPr/>
        </p:nvCxnSpPr>
        <p:spPr>
          <a:xfrm>
            <a:off x="6418097" y="3699191"/>
            <a:ext cx="2754600" cy="917400"/>
          </a:xfrm>
          <a:prstGeom prst="curvedConnector2">
            <a:avLst/>
          </a:prstGeom>
          <a:noFill/>
          <a:ln cap="flat" cmpd="sng" w="12700">
            <a:solidFill>
              <a:srgbClr val="FFC727"/>
            </a:solidFill>
            <a:prstDash val="solid"/>
            <a:miter lim="800000"/>
            <a:headEnd len="sm" w="sm" type="none"/>
            <a:tailEnd len="med" w="med" type="oval"/>
          </a:ln>
        </p:spPr>
      </p:cxnSp>
      <p:grpSp>
        <p:nvGrpSpPr>
          <p:cNvPr id="252" name="Google Shape;252;p8"/>
          <p:cNvGrpSpPr/>
          <p:nvPr/>
        </p:nvGrpSpPr>
        <p:grpSpPr>
          <a:xfrm>
            <a:off x="8817450" y="4381273"/>
            <a:ext cx="2460333" cy="1606849"/>
            <a:chOff x="8744241" y="2028292"/>
            <a:chExt cx="2460333" cy="1606849"/>
          </a:xfrm>
        </p:grpSpPr>
        <p:sp>
          <p:nvSpPr>
            <p:cNvPr id="253" name="Google Shape;253;p8"/>
            <p:cNvSpPr/>
            <p:nvPr/>
          </p:nvSpPr>
          <p:spPr>
            <a:xfrm>
              <a:off x="8817450" y="2074371"/>
              <a:ext cx="2279359" cy="1509860"/>
            </a:xfrm>
            <a:prstGeom prst="ellipse">
              <a:avLst/>
            </a:prstGeom>
            <a:solidFill>
              <a:srgbClr val="FFC7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8"/>
            <p:cNvSpPr txBox="1"/>
            <p:nvPr/>
          </p:nvSpPr>
          <p:spPr>
            <a:xfrm>
              <a:off x="8778796" y="2583976"/>
              <a:ext cx="2425778" cy="44387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2400" u="sng">
                  <a:solidFill>
                    <a:srgbClr val="2B317F"/>
                  </a:solidFill>
                  <a:latin typeface="Arial"/>
                  <a:ea typeface="Arial"/>
                  <a:cs typeface="Arial"/>
                  <a:sym typeface="Arial"/>
                </a:rPr>
                <a:t>Transparent</a:t>
              </a:r>
              <a:endParaRPr sz="2400">
                <a:solidFill>
                  <a:srgbClr val="2B317F"/>
                </a:solidFill>
                <a:latin typeface="Arial"/>
                <a:ea typeface="Arial"/>
                <a:cs typeface="Arial"/>
                <a:sym typeface="Arial"/>
              </a:endParaRPr>
            </a:p>
          </p:txBody>
        </p:sp>
        <p:sp>
          <p:nvSpPr>
            <p:cNvPr id="251" name="Google Shape;251;p8"/>
            <p:cNvSpPr/>
            <p:nvPr/>
          </p:nvSpPr>
          <p:spPr>
            <a:xfrm>
              <a:off x="8744241" y="2028292"/>
              <a:ext cx="2425778" cy="1606849"/>
            </a:xfrm>
            <a:prstGeom prst="ellipse">
              <a:avLst/>
            </a:prstGeom>
            <a:noFill/>
            <a:ln cap="flat" cmpd="sng" w="12700">
              <a:solidFill>
                <a:srgbClr val="FFC7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9"/>
          <p:cNvPicPr preferRelativeResize="0"/>
          <p:nvPr/>
        </p:nvPicPr>
        <p:blipFill rotWithShape="1">
          <a:blip r:embed="rId3">
            <a:alphaModFix/>
          </a:blip>
          <a:srcRect b="83922" l="0" r="0" t="0"/>
          <a:stretch/>
        </p:blipFill>
        <p:spPr>
          <a:xfrm>
            <a:off x="0" y="0"/>
            <a:ext cx="12192031" cy="1102568"/>
          </a:xfrm>
          <a:prstGeom prst="rect">
            <a:avLst/>
          </a:prstGeom>
          <a:noFill/>
          <a:ln>
            <a:noFill/>
          </a:ln>
        </p:spPr>
      </p:pic>
      <p:pic>
        <p:nvPicPr>
          <p:cNvPr id="260" name="Google Shape;260;p9"/>
          <p:cNvPicPr preferRelativeResize="0"/>
          <p:nvPr/>
        </p:nvPicPr>
        <p:blipFill rotWithShape="1">
          <a:blip r:embed="rId4">
            <a:alphaModFix/>
          </a:blip>
          <a:srcRect b="0" l="0" r="0" t="89340"/>
          <a:stretch/>
        </p:blipFill>
        <p:spPr>
          <a:xfrm>
            <a:off x="1" y="6126968"/>
            <a:ext cx="12192004" cy="731032"/>
          </a:xfrm>
          <a:prstGeom prst="rect">
            <a:avLst/>
          </a:prstGeom>
          <a:noFill/>
          <a:ln>
            <a:noFill/>
          </a:ln>
        </p:spPr>
      </p:pic>
      <p:pic>
        <p:nvPicPr>
          <p:cNvPr id="261" name="Google Shape;261;p9"/>
          <p:cNvPicPr preferRelativeResize="0"/>
          <p:nvPr/>
        </p:nvPicPr>
        <p:blipFill rotWithShape="1">
          <a:blip r:embed="rId5">
            <a:alphaModFix/>
          </a:blip>
          <a:srcRect b="16456" l="3181" r="11521" t="20437"/>
          <a:stretch/>
        </p:blipFill>
        <p:spPr>
          <a:xfrm>
            <a:off x="6749333" y="154300"/>
            <a:ext cx="5304400" cy="658000"/>
          </a:xfrm>
          <a:prstGeom prst="roundRect">
            <a:avLst>
              <a:gd fmla="val 16667" name="adj"/>
            </a:avLst>
          </a:prstGeom>
          <a:noFill/>
          <a:ln>
            <a:noFill/>
          </a:ln>
        </p:spPr>
      </p:pic>
      <p:sp>
        <p:nvSpPr>
          <p:cNvPr id="262" name="Google Shape;262;p9"/>
          <p:cNvSpPr txBox="1"/>
          <p:nvPr/>
        </p:nvSpPr>
        <p:spPr>
          <a:xfrm>
            <a:off x="0" y="1102568"/>
            <a:ext cx="4232165" cy="492388"/>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lang="en-US" sz="2400">
                <a:solidFill>
                  <a:srgbClr val="1C4587"/>
                </a:solidFill>
                <a:latin typeface="Arial"/>
                <a:ea typeface="Arial"/>
                <a:cs typeface="Arial"/>
                <a:sym typeface="Arial"/>
              </a:rPr>
              <a:t>5. PRODUCT / SERVICE</a:t>
            </a:r>
            <a:endParaRPr sz="2400">
              <a:solidFill>
                <a:schemeClr val="dk1"/>
              </a:solidFill>
              <a:latin typeface="Arial"/>
              <a:ea typeface="Arial"/>
              <a:cs typeface="Arial"/>
              <a:sym typeface="Arial"/>
            </a:endParaRPr>
          </a:p>
        </p:txBody>
      </p:sp>
      <p:pic>
        <p:nvPicPr>
          <p:cNvPr id="263" name="Google Shape;263;p9"/>
          <p:cNvPicPr preferRelativeResize="0"/>
          <p:nvPr/>
        </p:nvPicPr>
        <p:blipFill rotWithShape="1">
          <a:blip r:embed="rId6">
            <a:alphaModFix/>
          </a:blip>
          <a:srcRect b="0" l="0" r="0" t="0"/>
          <a:stretch/>
        </p:blipFill>
        <p:spPr>
          <a:xfrm>
            <a:off x="-641559" y="6179129"/>
            <a:ext cx="2074633" cy="1011809"/>
          </a:xfrm>
          <a:prstGeom prst="rect">
            <a:avLst/>
          </a:prstGeom>
          <a:noFill/>
          <a:ln>
            <a:noFill/>
          </a:ln>
        </p:spPr>
      </p:pic>
      <p:grpSp>
        <p:nvGrpSpPr>
          <p:cNvPr id="264" name="Google Shape;264;p9"/>
          <p:cNvGrpSpPr/>
          <p:nvPr/>
        </p:nvGrpSpPr>
        <p:grpSpPr>
          <a:xfrm>
            <a:off x="1396318" y="1977517"/>
            <a:ext cx="9399363" cy="3274502"/>
            <a:chOff x="1433074" y="2112716"/>
            <a:chExt cx="9399363" cy="3274502"/>
          </a:xfrm>
        </p:grpSpPr>
        <p:pic>
          <p:nvPicPr>
            <p:cNvPr id="265" name="Google Shape;265;p9"/>
            <p:cNvPicPr preferRelativeResize="0"/>
            <p:nvPr/>
          </p:nvPicPr>
          <p:blipFill rotWithShape="1">
            <a:blip r:embed="rId7">
              <a:alphaModFix/>
            </a:blip>
            <a:srcRect b="25396" l="22713" r="23229" t="25041"/>
            <a:stretch/>
          </p:blipFill>
          <p:spPr>
            <a:xfrm>
              <a:off x="1433074" y="2112716"/>
              <a:ext cx="3571376" cy="3274502"/>
            </a:xfrm>
            <a:prstGeom prst="rect">
              <a:avLst/>
            </a:prstGeom>
            <a:noFill/>
            <a:ln>
              <a:noFill/>
            </a:ln>
          </p:spPr>
        </p:pic>
        <p:grpSp>
          <p:nvGrpSpPr>
            <p:cNvPr id="266" name="Google Shape;266;p9"/>
            <p:cNvGrpSpPr/>
            <p:nvPr/>
          </p:nvGrpSpPr>
          <p:grpSpPr>
            <a:xfrm>
              <a:off x="6096000" y="2931106"/>
              <a:ext cx="4736437" cy="1600462"/>
              <a:chOff x="5740139" y="1548037"/>
              <a:chExt cx="4736437" cy="1600462"/>
            </a:xfrm>
          </p:grpSpPr>
          <p:sp>
            <p:nvSpPr>
              <p:cNvPr id="267" name="Google Shape;267;p9"/>
              <p:cNvSpPr txBox="1"/>
              <p:nvPr/>
            </p:nvSpPr>
            <p:spPr>
              <a:xfrm>
                <a:off x="6047650" y="2533000"/>
                <a:ext cx="4121413" cy="615499"/>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3200">
                    <a:solidFill>
                      <a:srgbClr val="1C4587"/>
                    </a:solidFill>
                    <a:latin typeface="Arial"/>
                    <a:ea typeface="Arial"/>
                    <a:cs typeface="Arial"/>
                    <a:sym typeface="Arial"/>
                  </a:rPr>
                  <a:t>MEET THE INVEST</a:t>
                </a:r>
                <a:endParaRPr sz="3200" u="sng">
                  <a:solidFill>
                    <a:schemeClr val="dk1"/>
                  </a:solidFill>
                  <a:latin typeface="Arial"/>
                  <a:ea typeface="Arial"/>
                  <a:cs typeface="Arial"/>
                  <a:sym typeface="Arial"/>
                </a:endParaRPr>
              </a:p>
            </p:txBody>
          </p:sp>
          <p:sp>
            <p:nvSpPr>
              <p:cNvPr id="268" name="Google Shape;268;p9"/>
              <p:cNvSpPr txBox="1"/>
              <p:nvPr/>
            </p:nvSpPr>
            <p:spPr>
              <a:xfrm>
                <a:off x="5740139" y="1548037"/>
                <a:ext cx="4736437" cy="1102568"/>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5400">
                    <a:solidFill>
                      <a:srgbClr val="57BDB7"/>
                    </a:solidFill>
                    <a:latin typeface="Arial"/>
                    <a:ea typeface="Arial"/>
                    <a:cs typeface="Arial"/>
                    <a:sym typeface="Arial"/>
                  </a:rPr>
                  <a:t>THE</a:t>
                </a:r>
                <a:r>
                  <a:rPr b="1" lang="en-US" sz="5400">
                    <a:solidFill>
                      <a:srgbClr val="2B317F"/>
                    </a:solidFill>
                    <a:latin typeface="Arial"/>
                    <a:ea typeface="Arial"/>
                    <a:cs typeface="Arial"/>
                    <a:sym typeface="Arial"/>
                  </a:rPr>
                  <a:t> MATRIX</a:t>
                </a:r>
                <a:endParaRPr b="1" sz="5400">
                  <a:solidFill>
                    <a:srgbClr val="2B317F"/>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2021-11-23T18:05:18Z</dcterms:created>
  <dc:creator>bé Cún Bông</dc:creator>
</cp:coreProperties>
</file>